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708" r:id="rId2"/>
    <p:sldMasterId id="2147483712" r:id="rId3"/>
    <p:sldMasterId id="2147483731" r:id="rId4"/>
    <p:sldMasterId id="2147483750" r:id="rId5"/>
    <p:sldMasterId id="2147483774" r:id="rId6"/>
    <p:sldMasterId id="2147483793" r:id="rId7"/>
    <p:sldMasterId id="2147483818" r:id="rId8"/>
  </p:sldMasterIdLst>
  <p:notesMasterIdLst>
    <p:notesMasterId r:id="rId61"/>
  </p:notesMasterIdLst>
  <p:sldIdLst>
    <p:sldId id="256" r:id="rId9"/>
    <p:sldId id="494" r:id="rId10"/>
    <p:sldId id="599" r:id="rId11"/>
    <p:sldId id="600" r:id="rId12"/>
    <p:sldId id="601" r:id="rId13"/>
    <p:sldId id="525" r:id="rId14"/>
    <p:sldId id="496" r:id="rId15"/>
    <p:sldId id="489" r:id="rId16"/>
    <p:sldId id="602" r:id="rId17"/>
    <p:sldId id="603" r:id="rId18"/>
    <p:sldId id="604" r:id="rId19"/>
    <p:sldId id="449" r:id="rId20"/>
    <p:sldId id="517" r:id="rId21"/>
    <p:sldId id="541" r:id="rId22"/>
    <p:sldId id="542" r:id="rId23"/>
    <p:sldId id="516" r:id="rId24"/>
    <p:sldId id="545" r:id="rId25"/>
    <p:sldId id="518" r:id="rId26"/>
    <p:sldId id="519" r:id="rId27"/>
    <p:sldId id="446" r:id="rId28"/>
    <p:sldId id="480" r:id="rId29"/>
    <p:sldId id="605" r:id="rId30"/>
    <p:sldId id="606" r:id="rId31"/>
    <p:sldId id="607" r:id="rId32"/>
    <p:sldId id="501" r:id="rId33"/>
    <p:sldId id="608" r:id="rId34"/>
    <p:sldId id="609" r:id="rId35"/>
    <p:sldId id="610" r:id="rId36"/>
    <p:sldId id="611" r:id="rId37"/>
    <p:sldId id="612" r:id="rId38"/>
    <p:sldId id="474" r:id="rId39"/>
    <p:sldId id="613" r:id="rId40"/>
    <p:sldId id="614" r:id="rId41"/>
    <p:sldId id="615" r:id="rId42"/>
    <p:sldId id="616" r:id="rId43"/>
    <p:sldId id="617" r:id="rId44"/>
    <p:sldId id="618" r:id="rId45"/>
    <p:sldId id="619" r:id="rId46"/>
    <p:sldId id="456" r:id="rId47"/>
    <p:sldId id="620" r:id="rId48"/>
    <p:sldId id="621" r:id="rId49"/>
    <p:sldId id="622" r:id="rId50"/>
    <p:sldId id="623" r:id="rId51"/>
    <p:sldId id="624" r:id="rId52"/>
    <p:sldId id="625" r:id="rId53"/>
    <p:sldId id="626" r:id="rId54"/>
    <p:sldId id="627" r:id="rId55"/>
    <p:sldId id="628" r:id="rId56"/>
    <p:sldId id="629" r:id="rId57"/>
    <p:sldId id="630" r:id="rId58"/>
    <p:sldId id="631" r:id="rId59"/>
    <p:sldId id="396" r:id="rId60"/>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虚拟机" id="{FE20DDD3-4669-436B-A77F-D8D26C91C606}">
          <p14:sldIdLst>
            <p14:sldId id="256"/>
            <p14:sldId id="494"/>
            <p14:sldId id="599"/>
            <p14:sldId id="600"/>
            <p14:sldId id="601"/>
            <p14:sldId id="525"/>
          </p14:sldIdLst>
        </p14:section>
        <p14:section name="开始" id="{2BCC7628-A617-4EDF-8099-41DA44B15764}">
          <p14:sldIdLst>
            <p14:sldId id="496"/>
            <p14:sldId id="489"/>
            <p14:sldId id="602"/>
            <p14:sldId id="603"/>
            <p14:sldId id="604"/>
            <p14:sldId id="449"/>
            <p14:sldId id="517"/>
            <p14:sldId id="541"/>
            <p14:sldId id="542"/>
            <p14:sldId id="516"/>
            <p14:sldId id="545"/>
            <p14:sldId id="518"/>
            <p14:sldId id="519"/>
            <p14:sldId id="446"/>
          </p14:sldIdLst>
        </p14:section>
        <p14:section name="虚拟机和云服务" id="{C26850EA-9DA7-4AA5-987E-098D3DA2BC1F}">
          <p14:sldIdLst>
            <p14:sldId id="480"/>
            <p14:sldId id="605"/>
            <p14:sldId id="606"/>
            <p14:sldId id="607"/>
          </p14:sldIdLst>
        </p14:section>
        <p14:section name="虚拟机网络" id="{57C68DF5-5B9C-43B2-A0D6-FAF4996696D9}">
          <p14:sldIdLst>
            <p14:sldId id="501"/>
            <p14:sldId id="608"/>
            <p14:sldId id="609"/>
            <p14:sldId id="610"/>
            <p14:sldId id="611"/>
            <p14:sldId id="612"/>
          </p14:sldIdLst>
        </p14:section>
        <p14:section name="虚拟机可用性" id="{40289317-D0C7-46D2-97F8-04A3DF020899}">
          <p14:sldIdLst>
            <p14:sldId id="474"/>
            <p14:sldId id="613"/>
            <p14:sldId id="614"/>
            <p14:sldId id="615"/>
            <p14:sldId id="616"/>
            <p14:sldId id="617"/>
            <p14:sldId id="618"/>
            <p14:sldId id="619"/>
          </p14:sldIdLst>
        </p14:section>
        <p14:section name="虚拟网络" id="{E772A73C-6520-43F9-81BE-ACFBC8415231}">
          <p14:sldIdLst>
            <p14:sldId id="456"/>
            <p14:sldId id="620"/>
            <p14:sldId id="621"/>
            <p14:sldId id="622"/>
            <p14:sldId id="623"/>
            <p14:sldId id="624"/>
          </p14:sldIdLst>
        </p14:section>
        <p14:section name="IaaS and PaaS" id="{F3EDBBEE-9703-41A1-9613-6E2B5AA5B3FD}">
          <p14:sldIdLst>
            <p14:sldId id="625"/>
            <p14:sldId id="626"/>
            <p14:sldId id="627"/>
            <p14:sldId id="628"/>
            <p14:sldId id="629"/>
            <p14:sldId id="630"/>
            <p14:sldId id="631"/>
            <p14:sldId id="396"/>
          </p14:sldIdLst>
        </p14:section>
      </p14:sectionLst>
    </p:ext>
    <p:ext uri="{EFAFB233-063F-42B5-8137-9DF3F51BA10A}">
      <p15:sldGuideLst xmlns:p15="http://schemas.microsoft.com/office/powerpoint/2012/main">
        <p15:guide id="1" orient="horz" pos="2964">
          <p15:clr>
            <a:srgbClr val="A4A3A4"/>
          </p15:clr>
        </p15:guide>
        <p15:guide id="2" orient="horz" pos="516">
          <p15:clr>
            <a:srgbClr val="A4A3A4"/>
          </p15:clr>
        </p15:guide>
        <p15:guide id="3" orient="horz" pos="676">
          <p15:clr>
            <a:srgbClr val="A4A3A4"/>
          </p15:clr>
        </p15:guide>
        <p15:guide id="4" pos="2880">
          <p15:clr>
            <a:srgbClr val="A4A3A4"/>
          </p15:clr>
        </p15:guide>
        <p15:guide id="5" pos="240">
          <p15:clr>
            <a:srgbClr val="A4A3A4"/>
          </p15:clr>
        </p15:guide>
        <p15:guide id="6" pos="5520">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7054" autoAdjust="0"/>
  </p:normalViewPr>
  <p:slideViewPr>
    <p:cSldViewPr snapToGrid="0" snapToObjects="1">
      <p:cViewPr varScale="1">
        <p:scale>
          <a:sx n="99" d="100"/>
          <a:sy n="99" d="100"/>
        </p:scale>
        <p:origin x="-1494" y="-432"/>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30"/>
    </p:cViewPr>
  </p:sorterViewPr>
  <p:notesViewPr>
    <p:cSldViewPr snapToGrid="0" snapToObjects="1">
      <p:cViewPr varScale="1">
        <p:scale>
          <a:sx n="69" d="100"/>
          <a:sy n="69" d="100"/>
        </p:scale>
        <p:origin x="3258" y="7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3/4/2013</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a:p>
        </p:txBody>
      </p:sp>
    </p:spTree>
    <p:extLst>
      <p:ext uri="{BB962C8B-B14F-4D97-AF65-F5344CB8AC3E}">
        <p14:creationId xmlns:p14="http://schemas.microsoft.com/office/powerpoint/2010/main" val="146918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5949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363640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a:p>
        </p:txBody>
      </p:sp>
    </p:spTree>
    <p:extLst>
      <p:ext uri="{BB962C8B-B14F-4D97-AF65-F5344CB8AC3E}">
        <p14:creationId xmlns:p14="http://schemas.microsoft.com/office/powerpoint/2010/main" val="365814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77148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a:p>
        </p:txBody>
      </p:sp>
    </p:spTree>
    <p:extLst>
      <p:ext uri="{BB962C8B-B14F-4D97-AF65-F5344CB8AC3E}">
        <p14:creationId xmlns:p14="http://schemas.microsoft.com/office/powerpoint/2010/main" val="185697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a:p>
        </p:txBody>
      </p:sp>
    </p:spTree>
    <p:extLst>
      <p:ext uri="{BB962C8B-B14F-4D97-AF65-F5344CB8AC3E}">
        <p14:creationId xmlns:p14="http://schemas.microsoft.com/office/powerpoint/2010/main" val="392011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a:p>
        </p:txBody>
      </p:sp>
    </p:spTree>
    <p:extLst>
      <p:ext uri="{BB962C8B-B14F-4D97-AF65-F5344CB8AC3E}">
        <p14:creationId xmlns:p14="http://schemas.microsoft.com/office/powerpoint/2010/main" val="220853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37722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2873805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2558731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371036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271647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3415985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345544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a:p>
        </p:txBody>
      </p:sp>
    </p:spTree>
    <p:extLst>
      <p:ext uri="{BB962C8B-B14F-4D97-AF65-F5344CB8AC3E}">
        <p14:creationId xmlns:p14="http://schemas.microsoft.com/office/powerpoint/2010/main" val="11641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36696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a:p>
        </p:txBody>
      </p:sp>
    </p:spTree>
    <p:extLst>
      <p:ext uri="{BB962C8B-B14F-4D97-AF65-F5344CB8AC3E}">
        <p14:creationId xmlns:p14="http://schemas.microsoft.com/office/powerpoint/2010/main" val="1305248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21141">
              <a:lnSpc>
                <a:spcPct val="90000"/>
              </a:lnSpc>
              <a:spcAft>
                <a:spcPts val="263"/>
              </a:spcAf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a:p>
        </p:txBody>
      </p:sp>
    </p:spTree>
    <p:extLst>
      <p:ext uri="{BB962C8B-B14F-4D97-AF65-F5344CB8AC3E}">
        <p14:creationId xmlns:p14="http://schemas.microsoft.com/office/powerpoint/2010/main" val="910189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a:p>
        </p:txBody>
      </p:sp>
    </p:spTree>
    <p:extLst>
      <p:ext uri="{BB962C8B-B14F-4D97-AF65-F5344CB8AC3E}">
        <p14:creationId xmlns:p14="http://schemas.microsoft.com/office/powerpoint/2010/main" val="187865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a:p>
        </p:txBody>
      </p:sp>
    </p:spTree>
    <p:extLst>
      <p:ext uri="{BB962C8B-B14F-4D97-AF65-F5344CB8AC3E}">
        <p14:creationId xmlns:p14="http://schemas.microsoft.com/office/powerpoint/2010/main" val="212794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1200941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2313503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a:p>
        </p:txBody>
      </p:sp>
    </p:spTree>
    <p:extLst>
      <p:ext uri="{BB962C8B-B14F-4D97-AF65-F5344CB8AC3E}">
        <p14:creationId xmlns:p14="http://schemas.microsoft.com/office/powerpoint/2010/main" val="1087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0110E035-3DF4-4A15-9272-486F21423BC9}" type="slidenum">
              <a:rPr lang="en-US" smtClean="0"/>
              <a:t>4</a:t>
            </a:fld>
            <a:endParaRPr lang="en-US"/>
          </a:p>
        </p:txBody>
      </p:sp>
    </p:spTree>
    <p:extLst>
      <p:ext uri="{BB962C8B-B14F-4D97-AF65-F5344CB8AC3E}">
        <p14:creationId xmlns:p14="http://schemas.microsoft.com/office/powerpoint/2010/main" val="510256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40</a:t>
            </a:fld>
            <a:endParaRPr lang="en-US"/>
          </a:p>
        </p:txBody>
      </p:sp>
    </p:spTree>
    <p:extLst>
      <p:ext uri="{BB962C8B-B14F-4D97-AF65-F5344CB8AC3E}">
        <p14:creationId xmlns:p14="http://schemas.microsoft.com/office/powerpoint/2010/main" val="1605956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729048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42</a:t>
            </a:fld>
            <a:endParaRPr lang="en-US"/>
          </a:p>
        </p:txBody>
      </p:sp>
    </p:spTree>
    <p:extLst>
      <p:ext uri="{BB962C8B-B14F-4D97-AF65-F5344CB8AC3E}">
        <p14:creationId xmlns:p14="http://schemas.microsoft.com/office/powerpoint/2010/main" val="2317808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a:p>
        </p:txBody>
      </p:sp>
    </p:spTree>
    <p:extLst>
      <p:ext uri="{BB962C8B-B14F-4D97-AF65-F5344CB8AC3E}">
        <p14:creationId xmlns:p14="http://schemas.microsoft.com/office/powerpoint/2010/main" val="94731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4166737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a:p>
        </p:txBody>
      </p:sp>
    </p:spTree>
    <p:extLst>
      <p:ext uri="{BB962C8B-B14F-4D97-AF65-F5344CB8AC3E}">
        <p14:creationId xmlns:p14="http://schemas.microsoft.com/office/powerpoint/2010/main" val="1805037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46</a:t>
            </a:fld>
            <a:endParaRPr lang="en-US"/>
          </a:p>
        </p:txBody>
      </p:sp>
    </p:spTree>
    <p:extLst>
      <p:ext uri="{BB962C8B-B14F-4D97-AF65-F5344CB8AC3E}">
        <p14:creationId xmlns:p14="http://schemas.microsoft.com/office/powerpoint/2010/main" val="3136651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47</a:t>
            </a:fld>
            <a:endParaRPr lang="en-US"/>
          </a:p>
        </p:txBody>
      </p:sp>
    </p:spTree>
    <p:extLst>
      <p:ext uri="{BB962C8B-B14F-4D97-AF65-F5344CB8AC3E}">
        <p14:creationId xmlns:p14="http://schemas.microsoft.com/office/powerpoint/2010/main" val="2864191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48</a:t>
            </a:fld>
            <a:endParaRPr lang="en-US"/>
          </a:p>
        </p:txBody>
      </p:sp>
    </p:spTree>
    <p:extLst>
      <p:ext uri="{BB962C8B-B14F-4D97-AF65-F5344CB8AC3E}">
        <p14:creationId xmlns:p14="http://schemas.microsoft.com/office/powerpoint/2010/main" val="1152784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49</a:t>
            </a:fld>
            <a:endParaRPr lang="en-US"/>
          </a:p>
        </p:txBody>
      </p:sp>
    </p:spTree>
    <p:extLst>
      <p:ext uri="{BB962C8B-B14F-4D97-AF65-F5344CB8AC3E}">
        <p14:creationId xmlns:p14="http://schemas.microsoft.com/office/powerpoint/2010/main" val="399302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1180998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690425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2533240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52</a:t>
            </a:fld>
            <a:endParaRPr lang="en-US"/>
          </a:p>
        </p:txBody>
      </p:sp>
    </p:spTree>
    <p:extLst>
      <p:ext uri="{BB962C8B-B14F-4D97-AF65-F5344CB8AC3E}">
        <p14:creationId xmlns:p14="http://schemas.microsoft.com/office/powerpoint/2010/main" val="109606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295486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968637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20.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20.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5" name="Text Box 3"/>
          <p:cNvSpPr txBox="1">
            <a:spLocks noChangeArrowheads="1"/>
          </p:cNvSpPr>
          <p:nvPr userDrawn="1"/>
        </p:nvSpPr>
        <p:spPr bwMode="blackWhite">
          <a:xfrm>
            <a:off x="381000" y="4562682"/>
            <a:ext cx="8382000" cy="376980"/>
          </a:xfrm>
          <a:prstGeom prst="rect">
            <a:avLst/>
          </a:prstGeom>
          <a:noFill/>
          <a:ln w="12700">
            <a:noFill/>
            <a:miter lim="800000"/>
            <a:headEnd type="none" w="sm" len="sm"/>
            <a:tailEnd type="none" w="sm" len="sm"/>
          </a:ln>
          <a:effectLst/>
        </p:spPr>
        <p:txBody>
          <a:bodyPr vert="horz" wrap="square" lIns="68534" tIns="34267" rIns="68534" bIns="34267" numCol="1" anchor="t" anchorCtr="0" compatLnSpc="1">
            <a:prstTxWarp prst="textNoShape">
              <a:avLst/>
            </a:prstTxWarp>
            <a:spAutoFit/>
          </a:bodyPr>
          <a:lstStyle/>
          <a:p>
            <a:pPr algn="ctr" defTabSz="685238"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238"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r>
              <a:rPr lang="en-US" sz="500" dirty="0" smtClean="0">
                <a:solidFill>
                  <a:schemeClr val="bg1">
                    <a:alpha val="99000"/>
                  </a:schemeClr>
                </a:solidFill>
                <a:latin typeface="Segoe UI" pitchFamily="34" charset="0"/>
                <a:cs typeface="Arial" charset="0"/>
              </a:rPr>
              <a:t>.</a:t>
            </a:r>
          </a:p>
          <a:p>
            <a:pPr marL="0" marR="0" indent="0" algn="ctr" defTabSz="685238" rtl="0" eaLnBrk="0" fontAlgn="auto" latinLnBrk="0" hangingPunct="0">
              <a:lnSpc>
                <a:spcPct val="100000"/>
              </a:lnSpc>
              <a:spcBef>
                <a:spcPts val="0"/>
              </a:spcBef>
              <a:spcAft>
                <a:spcPts val="0"/>
              </a:spcAft>
              <a:buClrTx/>
              <a:buSzTx/>
              <a:buFontTx/>
              <a:buNone/>
              <a:tabLst/>
              <a:defRPr/>
            </a:pPr>
            <a:r>
              <a:rPr lang="en-US" altLang="zh-CN" sz="500" dirty="0" smtClean="0">
                <a:solidFill>
                  <a:schemeClr val="bg1">
                    <a:alpha val="99000"/>
                  </a:schemeClr>
                </a:solidFill>
                <a:latin typeface="Segoe UI" pitchFamily="34" charset="0"/>
                <a:cs typeface="Arial" charset="0"/>
              </a:rPr>
              <a:t>Translated to Chinese</a:t>
            </a:r>
            <a:r>
              <a:rPr lang="en-US" altLang="zh-CN" sz="500" baseline="0" dirty="0" smtClean="0">
                <a:solidFill>
                  <a:schemeClr val="bg1">
                    <a:alpha val="99000"/>
                  </a:schemeClr>
                </a:solidFill>
                <a:latin typeface="Segoe UI" pitchFamily="34" charset="0"/>
                <a:cs typeface="Arial" charset="0"/>
              </a:rPr>
              <a:t> Simplified Version by Shanghai Yungoal Info Tech Co., Ltd.</a:t>
            </a:r>
            <a:endParaRPr lang="en-US" altLang="zh-CN" sz="500" dirty="0" smtClean="0">
              <a:solidFill>
                <a:schemeClr val="bg1">
                  <a:alpha val="99000"/>
                </a:schemeClr>
              </a:solidFill>
              <a:latin typeface="Segoe UI" pitchFamily="34" charset="0"/>
              <a:cs typeface="Arial" charset="0"/>
            </a:endParaRPr>
          </a:p>
        </p:txBody>
      </p:sp>
      <p:pic>
        <p:nvPicPr>
          <p:cNvPr id="6" name="Picture 4" descr="D:\Hotcan\Yungoal\企业材料\logo_text_bi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690344" y="4835556"/>
            <a:ext cx="246112" cy="5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9.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9.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9.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4.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3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35.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0.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9.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6.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10" Type="http://schemas.microsoft.com/office/2007/relationships/hdphoto" Target="../media/hdphoto17.wdp"/><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41.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43.xml"/><Relationship Id="rId4" Type="http://schemas.openxmlformats.org/officeDocument/2006/relationships/tags" Target="../tags/tag81.xml"/><Relationship Id="rId9"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4.png"/><Relationship Id="rId5" Type="http://schemas.microsoft.com/office/2007/relationships/hdphoto" Target="../media/hdphoto14.wdp"/><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a:t>
            </a:r>
            <a:r>
              <a:rPr lang="zh-CN" altLang="en-US" sz="4000" dirty="0" smtClean="0"/>
              <a:t>虚拟机</a:t>
            </a:r>
            <a:endParaRPr lang="en-US" sz="4000" dirty="0"/>
          </a:p>
        </p:txBody>
      </p:sp>
      <p:sp>
        <p:nvSpPr>
          <p:cNvPr id="5" name="Subtitle 4"/>
          <p:cNvSpPr>
            <a:spLocks noGrp="1"/>
          </p:cNvSpPr>
          <p:nvPr>
            <p:ph type="body" sz="quarter" idx="11"/>
          </p:nvPr>
        </p:nvSpPr>
        <p:spPr/>
        <p:txBody>
          <a:bodyPr>
            <a:normAutofit/>
          </a:bodyPr>
          <a:lstStyle/>
          <a:p>
            <a:r>
              <a:rPr lang="zh-CN" altLang="en-US" dirty="0" smtClean="0"/>
              <a:t>演讲者</a:t>
            </a:r>
            <a:endParaRPr lang="en-US" dirty="0" smtClean="0"/>
          </a:p>
          <a:p>
            <a:r>
              <a:rPr lang="zh-CN" altLang="en-US" dirty="0" smtClean="0"/>
              <a:t>职位</a:t>
            </a:r>
            <a:endParaRPr lang="en-US" dirty="0" smtClean="0"/>
          </a:p>
          <a:p>
            <a:r>
              <a:rPr lang="zh-CN" altLang="en-US" dirty="0"/>
              <a:t>公司</a:t>
            </a:r>
            <a:endParaRPr lang="en-US" dirty="0"/>
          </a:p>
          <a:p>
            <a:endParaRPr lang="en-US" dirty="0" smtClean="0"/>
          </a:p>
        </p:txBody>
      </p:sp>
      <p:sp>
        <p:nvSpPr>
          <p:cNvPr id="6" name="Content Placeholder 1"/>
          <p:cNvSpPr txBox="1">
            <a:spLocks/>
          </p:cNvSpPr>
          <p:nvPr/>
        </p:nvSpPr>
        <p:spPr>
          <a:xfrm>
            <a:off x="8913812" y="6248400"/>
            <a:ext cx="3655447" cy="292388"/>
          </a:xfrm>
          <a:prstGeom prst="rect">
            <a:avLst/>
          </a:prstGeom>
        </p:spPr>
        <p:txBody>
          <a:bodyPr vert="horz" wrap="square" lIns="0" tIns="0" rIns="0" bIns="0" rtlCol="0">
            <a:spAutoFit/>
          </a:bodyPr>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r>
              <a:rPr lang="en-US" dirty="0" smtClean="0">
                <a:solidFill>
                  <a:schemeClr val="bg1"/>
                </a:solidFill>
              </a:rPr>
              <a:t>Version: November, 2012</a:t>
            </a:r>
            <a:endParaRPr lang="en-US" dirty="0">
              <a:solidFill>
                <a:schemeClr val="bg1"/>
              </a:solidFill>
            </a:endParaRPr>
          </a:p>
        </p:txBody>
      </p:sp>
      <p:sp>
        <p:nvSpPr>
          <p:cNvPr id="7" name="Content Placeholder 1"/>
          <p:cNvSpPr txBox="1">
            <a:spLocks/>
          </p:cNvSpPr>
          <p:nvPr/>
        </p:nvSpPr>
        <p:spPr>
          <a:xfrm>
            <a:off x="6323012" y="4677878"/>
            <a:ext cx="3655447" cy="292388"/>
          </a:xfrm>
          <a:prstGeom prst="rect">
            <a:avLst/>
          </a:prstGeom>
        </p:spPr>
        <p:txBody>
          <a:bodyPr vert="horz" wrap="square" lIns="0" tIns="0" rIns="0" bIns="0" rtlCol="0">
            <a:spAutoFit/>
          </a:bodyPr>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r>
              <a:rPr lang="en-US" dirty="0" smtClean="0">
                <a:solidFill>
                  <a:schemeClr val="bg1"/>
                </a:solidFill>
              </a:rPr>
              <a:t>Version: November, 2012</a:t>
            </a:r>
            <a:endParaRPr lang="en-US" dirty="0">
              <a:solidFill>
                <a:schemeClr val="bg1"/>
              </a:solidFill>
            </a:endParaRPr>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zh-CN" altLang="en-US" dirty="0" smtClean="0"/>
              <a:t>在云中创建镜像</a:t>
            </a:r>
            <a:endParaRPr lang="en-US" dirty="0"/>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zh-CN" altLang="en-US" sz="2200" kern="0" dirty="0" smtClean="0">
                <a:solidFill>
                  <a:schemeClr val="accent6">
                    <a:alpha val="99000"/>
                  </a:schemeClr>
                </a:solidFill>
                <a:latin typeface="Segoe UI Light" pitchFamily="34" charset="0"/>
                <a:ea typeface="Segoe UI" pitchFamily="34" charset="0"/>
                <a:cs typeface="Segoe UI" pitchFamily="34" charset="0"/>
              </a:rPr>
              <a:t>云</a:t>
            </a:r>
            <a:endParaRPr lang="en-US" sz="2200" kern="0" dirty="0">
              <a:solidFill>
                <a:schemeClr val="accent6">
                  <a:alpha val="99000"/>
                </a:schemeClr>
              </a:solidFill>
              <a:latin typeface="Segoe UI Light" pitchFamily="34" charset="0"/>
              <a:ea typeface="Segoe UI" pitchFamily="34" charset="0"/>
              <a:cs typeface="Segoe UI" pitchFamily="34" charset="0"/>
            </a:endParaRP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a:t>
            </a:r>
            <a:r>
              <a:rPr lang="zh-CN" altLang="en-US" sz="1400" kern="0" dirty="0" smtClean="0">
                <a:gradFill>
                  <a:gsLst>
                    <a:gs pos="85000">
                      <a:srgbClr val="FFFFFF"/>
                    </a:gs>
                    <a:gs pos="0">
                      <a:srgbClr val="FFFFFF"/>
                    </a:gs>
                  </a:gsLst>
                  <a:lin ang="5400000" scaled="0"/>
                </a:gradFill>
                <a:ea typeface="Segoe UI" pitchFamily="34" charset="0"/>
                <a:cs typeface="Segoe UI" pitchFamily="34" charset="0"/>
              </a:rPr>
              <a:t>存储</a:t>
            </a:r>
            <a:endParaRPr lang="en-US" sz="1400" kern="0" dirty="0">
              <a:gradFill>
                <a:gsLst>
                  <a:gs pos="85000">
                    <a:srgbClr val="FFFFFF"/>
                  </a:gs>
                  <a:gs pos="0">
                    <a:srgbClr val="FFFFFF"/>
                  </a:gs>
                </a:gsLst>
                <a:lin ang="5400000" scaled="0"/>
              </a:gradFill>
              <a:ea typeface="Segoe UI" pitchFamily="34" charset="0"/>
              <a:cs typeface="Segoe UI" pitchFamily="34" charset="0"/>
            </a:endParaRP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100" b="1" dirty="0" smtClean="0">
                  <a:ln>
                    <a:solidFill>
                      <a:schemeClr val="bg1">
                        <a:alpha val="0"/>
                      </a:schemeClr>
                    </a:solidFill>
                  </a:ln>
                  <a:solidFill>
                    <a:schemeClr val="bg1">
                      <a:alpha val="99000"/>
                    </a:schemeClr>
                  </a:solidFill>
                </a:rPr>
                <a:t>定制</a:t>
              </a:r>
              <a:endParaRPr lang="en-US" sz="1100" b="1" dirty="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100" b="1" dirty="0" smtClean="0">
                  <a:ln>
                    <a:solidFill>
                      <a:schemeClr val="bg1">
                        <a:alpha val="0"/>
                      </a:schemeClr>
                    </a:solidFill>
                  </a:ln>
                  <a:solidFill>
                    <a:schemeClr val="bg1">
                      <a:alpha val="99000"/>
                    </a:schemeClr>
                  </a:solidFill>
                </a:rPr>
                <a:t>一般化</a:t>
              </a:r>
              <a:endParaRPr lang="en-US" sz="1100" b="1" dirty="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a:t>
                </a:r>
                <a:r>
                  <a:rPr lang="zh-CN" altLang="en-US" sz="1400" kern="0" dirty="0" smtClean="0">
                    <a:gradFill>
                      <a:gsLst>
                        <a:gs pos="85000">
                          <a:srgbClr val="FFFFFF"/>
                        </a:gs>
                        <a:gs pos="0">
                          <a:srgbClr val="FFFFFF"/>
                        </a:gs>
                      </a:gsLst>
                      <a:lin ang="5400000" scaled="0"/>
                    </a:gradFill>
                    <a:ea typeface="Segoe UI" pitchFamily="34" charset="0"/>
                    <a:cs typeface="Segoe UI" pitchFamily="34" charset="0"/>
                  </a:rPr>
                  <a:t>存储</a:t>
                </a:r>
                <a:endParaRPr lang="en-US" sz="1400" kern="0" dirty="0">
                  <a:gradFill>
                    <a:gsLst>
                      <a:gs pos="85000">
                        <a:srgbClr val="FFFFFF"/>
                      </a:gs>
                      <a:gs pos="0">
                        <a:srgbClr val="FFFFFF"/>
                      </a:gs>
                    </a:gsLst>
                    <a:lin ang="5400000" scaled="0"/>
                  </a:gradFill>
                  <a:ea typeface="Segoe UI" pitchFamily="34" charset="0"/>
                  <a:cs typeface="Segoe UI" pitchFamily="34" charset="0"/>
                </a:endParaRP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100" b="1" dirty="0">
                    <a:ln>
                      <a:solidFill>
                        <a:schemeClr val="bg1">
                          <a:alpha val="0"/>
                        </a:schemeClr>
                      </a:solidFill>
                    </a:ln>
                    <a:solidFill>
                      <a:schemeClr val="bg1">
                        <a:alpha val="99000"/>
                      </a:schemeClr>
                    </a:solidFill>
                  </a:rPr>
                  <a:t>捕获</a:t>
                </a:r>
                <a:endParaRPr lang="en-US" sz="1100" b="1" dirty="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100" b="1" dirty="0" smtClean="0">
                  <a:ln>
                    <a:solidFill>
                      <a:schemeClr val="bg1">
                        <a:alpha val="0"/>
                      </a:schemeClr>
                    </a:solidFill>
                  </a:ln>
                  <a:solidFill>
                    <a:schemeClr val="bg1">
                      <a:alpha val="99000"/>
                    </a:schemeClr>
                  </a:solidFill>
                </a:rPr>
                <a:t>启动</a:t>
              </a:r>
              <a:endParaRPr lang="en-US" sz="1100" b="1" dirty="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200" dirty="0" smtClean="0">
                  <a:solidFill>
                    <a:schemeClr val="tx2">
                      <a:alpha val="99000"/>
                    </a:schemeClr>
                  </a:solidFill>
                  <a:latin typeface="+mn-lt"/>
                </a:rPr>
                <a:t>相同</a:t>
              </a:r>
              <a:r>
                <a:rPr lang="en-US" altLang="zh-CN" sz="1200" dirty="0" smtClean="0">
                  <a:solidFill>
                    <a:schemeClr val="tx2">
                      <a:alpha val="99000"/>
                    </a:schemeClr>
                  </a:solidFill>
                  <a:latin typeface="+mn-lt"/>
                </a:rPr>
                <a:t>/</a:t>
              </a:r>
              <a:r>
                <a:rPr lang="zh-CN" altLang="en-US" sz="1200" dirty="0" smtClean="0">
                  <a:solidFill>
                    <a:schemeClr val="tx2">
                      <a:alpha val="99000"/>
                    </a:schemeClr>
                  </a:solidFill>
                  <a:latin typeface="+mn-lt"/>
                </a:rPr>
                <a:t>近似的实例，在开始时使用相同的</a:t>
              </a:r>
              <a:r>
                <a:rPr lang="en-US" altLang="zh-CN" sz="1200" dirty="0" smtClean="0">
                  <a:solidFill>
                    <a:schemeClr val="tx2">
                      <a:alpha val="99000"/>
                    </a:schemeClr>
                  </a:solidFill>
                  <a:latin typeface="+mn-lt"/>
                </a:rPr>
                <a:t>OS Image</a:t>
              </a:r>
              <a:endParaRPr lang="en-US" sz="1200" dirty="0">
                <a:solidFill>
                  <a:schemeClr val="tx2">
                    <a:alpha val="99000"/>
                  </a:schemeClr>
                </a:solidFill>
                <a:latin typeface="+mn-lt"/>
              </a:endParaRP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zh-CN" altLang="en-US" sz="1200" dirty="0" smtClean="0">
                  <a:solidFill>
                    <a:schemeClr val="tx2">
                      <a:alpha val="99000"/>
                    </a:schemeClr>
                  </a:solidFill>
                  <a:latin typeface="+mn-lt"/>
                </a:rPr>
                <a:t>将自定义的</a:t>
              </a:r>
              <a:r>
                <a:rPr lang="en-US" altLang="zh-CN" sz="1200" dirty="0" smtClean="0">
                  <a:solidFill>
                    <a:schemeClr val="tx2">
                      <a:alpha val="99000"/>
                    </a:schemeClr>
                  </a:solidFill>
                  <a:latin typeface="+mn-lt"/>
                </a:rPr>
                <a:t>VM</a:t>
              </a:r>
              <a:r>
                <a:rPr lang="zh-CN" altLang="en-US" sz="1200" dirty="0" smtClean="0">
                  <a:solidFill>
                    <a:schemeClr val="tx2">
                      <a:alpha val="99000"/>
                    </a:schemeClr>
                  </a:solidFill>
                  <a:latin typeface="+mn-lt"/>
                </a:rPr>
                <a:t>存到</a:t>
              </a:r>
              <a:r>
                <a:rPr lang="en-US" altLang="zh-CN" sz="1200" dirty="0" smtClean="0">
                  <a:solidFill>
                    <a:schemeClr val="tx2">
                      <a:alpha val="99000"/>
                    </a:schemeClr>
                  </a:solidFill>
                  <a:latin typeface="+mn-lt"/>
                </a:rPr>
                <a:t>VM</a:t>
              </a:r>
              <a:r>
                <a:rPr lang="zh-CN" altLang="en-US" sz="1200" dirty="0" smtClean="0">
                  <a:solidFill>
                    <a:schemeClr val="tx2">
                      <a:alpha val="99000"/>
                    </a:schemeClr>
                  </a:solidFill>
                  <a:latin typeface="+mn-lt"/>
                </a:rPr>
                <a:t>库中</a:t>
              </a:r>
              <a:endParaRPr lang="en-US" sz="1200" dirty="0">
                <a:solidFill>
                  <a:schemeClr val="tx2">
                    <a:alpha val="99000"/>
                  </a:schemeClr>
                </a:solidFill>
                <a:latin typeface="+mn-lt"/>
              </a:endParaRPr>
            </a:p>
          </p:txBody>
        </p:sp>
      </p:grpSp>
    </p:spTree>
    <p:extLst>
      <p:ext uri="{BB962C8B-B14F-4D97-AF65-F5344CB8AC3E}">
        <p14:creationId xmlns:p14="http://schemas.microsoft.com/office/powerpoint/2010/main" val="2519646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a:t>
            </a:r>
            <a:r>
              <a:rPr lang="zh-CN" altLang="en-US" dirty="0"/>
              <a:t>可</a:t>
            </a:r>
            <a:r>
              <a:rPr lang="zh-CN" altLang="en-US" dirty="0" smtClean="0"/>
              <a:t>移动性</a:t>
            </a:r>
            <a:endParaRPr lang="en-US" dirty="0"/>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zh-CN" altLang="en-US" sz="2200" kern="0" dirty="0" smtClean="0">
                <a:solidFill>
                  <a:schemeClr val="tx2">
                    <a:alpha val="99000"/>
                  </a:schemeClr>
                </a:solidFill>
                <a:latin typeface="Segoe UI Light" pitchFamily="34" charset="0"/>
                <a:ea typeface="Segoe UI" pitchFamily="34" charset="0"/>
                <a:cs typeface="Segoe UI" pitchFamily="34" charset="0"/>
              </a:rPr>
              <a:t>公司内部</a:t>
            </a:r>
            <a:endParaRPr lang="en-US" sz="2200" kern="0" dirty="0">
              <a:solidFill>
                <a:schemeClr val="tx2">
                  <a:alpha val="99000"/>
                </a:schemeClr>
              </a:solidFill>
              <a:latin typeface="Segoe UI Light" pitchFamily="34" charset="0"/>
              <a:ea typeface="Segoe UI" pitchFamily="34" charset="0"/>
              <a:cs typeface="Segoe UI" pitchFamily="34" charset="0"/>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zh-CN" altLang="en-US" sz="2200" kern="0" dirty="0" smtClean="0">
                <a:solidFill>
                  <a:schemeClr val="accent6">
                    <a:alpha val="99000"/>
                  </a:schemeClr>
                </a:solidFill>
                <a:latin typeface="Segoe UI Light" pitchFamily="34" charset="0"/>
                <a:ea typeface="Segoe UI" pitchFamily="34" charset="0"/>
                <a:cs typeface="Segoe UI" pitchFamily="34" charset="0"/>
              </a:rPr>
              <a:t>云</a:t>
            </a:r>
            <a:endParaRPr lang="en-US" sz="2200" kern="0" dirty="0">
              <a:solidFill>
                <a:schemeClr val="accent6">
                  <a:alpha val="99000"/>
                </a:schemeClr>
              </a:solidFill>
              <a:latin typeface="Segoe UI Light" pitchFamily="34" charset="0"/>
              <a:ea typeface="Segoe UI" pitchFamily="34" charset="0"/>
              <a:cs typeface="Segoe UI" pitchFamily="34" charset="0"/>
            </a:endParaRP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a:t>
            </a:r>
            <a:r>
              <a:rPr lang="zh-CN" altLang="en-US" sz="1400" kern="0" dirty="0" smtClean="0">
                <a:gradFill>
                  <a:gsLst>
                    <a:gs pos="85000">
                      <a:srgbClr val="FFFFFF"/>
                    </a:gs>
                    <a:gs pos="0">
                      <a:srgbClr val="FFFFFF"/>
                    </a:gs>
                  </a:gsLst>
                  <a:lin ang="5400000" scaled="0"/>
                </a:gradFill>
                <a:ea typeface="Segoe UI" pitchFamily="34" charset="0"/>
                <a:cs typeface="Segoe UI" pitchFamily="34" charset="0"/>
              </a:rPr>
              <a:t>存储</a:t>
            </a:r>
            <a:endParaRPr lang="en-US" sz="1400" kern="0" dirty="0">
              <a:gradFill>
                <a:gsLst>
                  <a:gs pos="85000">
                    <a:srgbClr val="FFFFFF"/>
                  </a:gs>
                  <a:gs pos="0">
                    <a:srgbClr val="FFFFFF"/>
                  </a:gs>
                </a:gsLst>
                <a:lin ang="5400000" scaled="0"/>
              </a:gradFill>
              <a:ea typeface="Segoe UI" pitchFamily="34" charset="0"/>
              <a:cs typeface="Segoe UI" pitchFamily="34" charset="0"/>
            </a:endParaRP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143214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zh-CN" altLang="en-US" dirty="0" smtClean="0"/>
              <a:t>磁盘和镜像</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a:t>
              </a:r>
              <a:r>
                <a:rPr lang="zh-CN" alt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镜像</a:t>
              </a:r>
              <a:endPar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zh-CN" altLang="en-US" sz="1600"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微软</a:t>
              </a:r>
              <a:endPar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zh-CN" altLang="en-US" sz="1600"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合作伙伴</a:t>
              </a:r>
              <a:endPar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zh-CN" altLang="en-US" sz="1600"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用户</a:t>
              </a:r>
              <a:endPar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zh-CN" alt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磁盘</a:t>
              </a:r>
              <a:endPar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a:t>
              </a:r>
              <a:r>
                <a:rPr lang="zh-CN" altLang="en-US" sz="1600"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磁盘</a:t>
              </a:r>
              <a:endPar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zh-CN" alt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数据磁盘</a:t>
              </a:r>
              <a:endPar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zh-CN" altLang="en-US" sz="2400" dirty="0" smtClean="0">
                <a:solidFill>
                  <a:schemeClr val="tx2"/>
                </a:solidFill>
              </a:rPr>
              <a:t>对新的虚拟机有基础</a:t>
            </a:r>
            <a:r>
              <a:rPr lang="en-US" altLang="zh-CN" sz="2400" dirty="0" smtClean="0">
                <a:solidFill>
                  <a:schemeClr val="tx2"/>
                </a:solidFill>
              </a:rPr>
              <a:t>OS</a:t>
            </a:r>
            <a:r>
              <a:rPr lang="zh-CN" altLang="en-US" sz="2400" dirty="0" smtClean="0">
                <a:solidFill>
                  <a:schemeClr val="tx2"/>
                </a:solidFill>
              </a:rPr>
              <a:t>镜像</a:t>
            </a:r>
            <a:endParaRPr lang="en-US" altLang="zh-CN" sz="2400" dirty="0" smtClean="0">
              <a:solidFill>
                <a:schemeClr val="tx2"/>
              </a:solidFill>
            </a:endParaRPr>
          </a:p>
          <a:p>
            <a:pPr>
              <a:lnSpc>
                <a:spcPct val="90000"/>
              </a:lnSpc>
              <a:spcBef>
                <a:spcPct val="20000"/>
              </a:spcBef>
              <a:buSzPct val="80000"/>
            </a:pPr>
            <a:r>
              <a:rPr lang="en-US" sz="2400" dirty="0" smtClean="0">
                <a:solidFill>
                  <a:schemeClr val="tx2"/>
                </a:solidFill>
              </a:rPr>
              <a:t>Sys-Prepped/</a:t>
            </a:r>
            <a:r>
              <a:rPr lang="zh-CN" altLang="en-US" sz="2400" dirty="0" smtClean="0">
                <a:solidFill>
                  <a:schemeClr val="tx2"/>
                </a:solidFill>
              </a:rPr>
              <a:t>一般化</a:t>
            </a:r>
            <a:r>
              <a:rPr lang="en-US" sz="2400" dirty="0" smtClean="0">
                <a:solidFill>
                  <a:schemeClr val="tx2"/>
                </a:solidFill>
              </a:rPr>
              <a:t>/</a:t>
            </a:r>
            <a:r>
              <a:rPr lang="zh-CN" altLang="en-US" sz="2400" dirty="0" smtClean="0">
                <a:solidFill>
                  <a:schemeClr val="tx2"/>
                </a:solidFill>
              </a:rPr>
              <a:t>只读</a:t>
            </a:r>
            <a:endParaRPr lang="en-US" altLang="zh-CN" sz="2400" dirty="0" smtClean="0">
              <a:solidFill>
                <a:schemeClr val="tx2"/>
              </a:solidFill>
            </a:endParaRPr>
          </a:p>
          <a:p>
            <a:pPr>
              <a:lnSpc>
                <a:spcPct val="90000"/>
              </a:lnSpc>
              <a:spcBef>
                <a:spcPct val="20000"/>
              </a:spcBef>
              <a:buSzPct val="80000"/>
            </a:pPr>
            <a:r>
              <a:rPr lang="zh-CN" altLang="en-US" sz="2400" dirty="0">
                <a:solidFill>
                  <a:schemeClr val="tx2"/>
                </a:solidFill>
              </a:rPr>
              <a:t>通</a:t>
            </a:r>
            <a:r>
              <a:rPr lang="zh-CN" altLang="en-US" sz="2400" dirty="0" smtClean="0">
                <a:solidFill>
                  <a:schemeClr val="tx2"/>
                </a:solidFill>
              </a:rPr>
              <a:t>过上传或者捕获创建</a:t>
            </a:r>
            <a:endParaRPr lang="en-US" sz="2400" dirty="0">
              <a:solidFill>
                <a:schemeClr val="tx2"/>
              </a:solidFill>
            </a:endParaRP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zh-CN" altLang="en-US" sz="2400" dirty="0" smtClean="0">
                <a:solidFill>
                  <a:schemeClr val="tx2"/>
                </a:solidFill>
              </a:rPr>
              <a:t>虚拟机的可写磁盘</a:t>
            </a:r>
            <a:endParaRPr lang="en-US" altLang="zh-CN" sz="2400" dirty="0" smtClean="0">
              <a:solidFill>
                <a:schemeClr val="tx2"/>
              </a:solidFill>
            </a:endParaRPr>
          </a:p>
          <a:p>
            <a:pPr>
              <a:lnSpc>
                <a:spcPct val="90000"/>
              </a:lnSpc>
              <a:spcBef>
                <a:spcPct val="20000"/>
              </a:spcBef>
              <a:buSzPct val="80000"/>
            </a:pPr>
            <a:r>
              <a:rPr lang="zh-CN" altLang="en-US" sz="2400" dirty="0" smtClean="0">
                <a:solidFill>
                  <a:schemeClr val="tx2"/>
                </a:solidFill>
              </a:rPr>
              <a:t>在虚拟机创建的时候创建或者上传存在的</a:t>
            </a:r>
            <a:r>
              <a:rPr lang="en-US" altLang="zh-CN" sz="2400" dirty="0" smtClean="0">
                <a:solidFill>
                  <a:schemeClr val="tx2"/>
                </a:solidFill>
              </a:rPr>
              <a:t>VHD</a:t>
            </a:r>
            <a:r>
              <a:rPr lang="en-US" sz="2400" dirty="0" smtClean="0">
                <a:solidFill>
                  <a:schemeClr val="tx2"/>
                </a:solidFill>
              </a:rPr>
              <a:t> </a:t>
            </a:r>
            <a:endParaRPr lang="en-US" sz="2400" dirty="0">
              <a:solidFill>
                <a:schemeClr val="tx2"/>
              </a:solidFill>
            </a:endParaRP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zh-CN" altLang="en-US" dirty="0" smtClean="0"/>
              <a:t>持久化磁盘管理</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a:t>
            </a:r>
            <a:r>
              <a:rPr lang="zh-CN" altLang="en-US" sz="2000" dirty="0" smtClean="0"/>
              <a:t>磁盘</a:t>
            </a:r>
            <a:endParaRPr lang="en-US" sz="2000" dirty="0" smtClean="0"/>
          </a:p>
          <a:p>
            <a:pPr marL="345282" indent="-342900">
              <a:buFont typeface="Arial" pitchFamily="34" charset="0"/>
              <a:buChar char="•"/>
            </a:pPr>
            <a:r>
              <a:rPr lang="en-US" sz="2000" dirty="0" smtClean="0">
                <a:solidFill>
                  <a:srgbClr val="FF0000"/>
                </a:solidFill>
              </a:rPr>
              <a:t>D:\ = </a:t>
            </a:r>
            <a:r>
              <a:rPr lang="zh-CN" altLang="en-US" sz="2000" dirty="0" smtClean="0">
                <a:solidFill>
                  <a:srgbClr val="FF0000"/>
                </a:solidFill>
              </a:rPr>
              <a:t>非</a:t>
            </a:r>
            <a:r>
              <a:rPr lang="zh-CN" altLang="en-US" sz="2000" dirty="0">
                <a:solidFill>
                  <a:srgbClr val="FF0000"/>
                </a:solidFill>
              </a:rPr>
              <a:t>持久</a:t>
            </a:r>
            <a:r>
              <a:rPr lang="zh-CN" altLang="en-US" sz="2000" dirty="0" smtClean="0">
                <a:solidFill>
                  <a:srgbClr val="FF0000"/>
                </a:solidFill>
              </a:rPr>
              <a:t>化的缓存磁盘</a:t>
            </a:r>
            <a:endParaRPr lang="en-US" sz="2000" dirty="0" smtClean="0">
              <a:solidFill>
                <a:srgbClr val="FF0000"/>
              </a:solidFill>
            </a:endParaRPr>
          </a:p>
          <a:p>
            <a:pPr marL="345282" indent="-342900">
              <a:buFont typeface="Arial" pitchFamily="34" charset="0"/>
              <a:buChar char="•"/>
            </a:pPr>
            <a:r>
              <a:rPr lang="en-US" sz="2000" dirty="0" smtClean="0"/>
              <a:t>E:\, F:\. G:\ ... </a:t>
            </a:r>
            <a:r>
              <a:rPr lang="zh-CN" altLang="en-US" sz="2000" dirty="0"/>
              <a:t>数据磁</a:t>
            </a:r>
            <a:r>
              <a:rPr lang="zh-CN" altLang="en-US" sz="2000" dirty="0" smtClean="0"/>
              <a:t>盘</a:t>
            </a:r>
            <a:endParaRPr lang="en-US" sz="2000" dirty="0" smtClean="0"/>
          </a:p>
        </p:txBody>
      </p:sp>
      <p:graphicFrame>
        <p:nvGraphicFramePr>
          <p:cNvPr id="5" name="Table 4"/>
          <p:cNvGraphicFramePr>
            <a:graphicFrameLocks noGrp="1"/>
          </p:cNvGraphicFramePr>
          <p:nvPr>
            <p:extLst>
              <p:ext uri="{D42A27DB-BD31-4B8C-83A1-F6EECF244321}">
                <p14:modId xmlns:p14="http://schemas.microsoft.com/office/powerpoint/2010/main" val="1942041864"/>
              </p:ext>
            </p:extLst>
          </p:nvPr>
        </p:nvGraphicFramePr>
        <p:xfrm>
          <a:off x="381000" y="1123950"/>
          <a:ext cx="6096000" cy="200152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zh-CN" altLang="en-US" sz="1600" dirty="0" smtClean="0"/>
                        <a:t>能力</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a:t>
                      </a:r>
                      <a:r>
                        <a:rPr lang="zh-CN" altLang="en-US" sz="1600" baseline="0" dirty="0" smtClean="0"/>
                        <a:t>磁盘</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dirty="0" smtClean="0"/>
                        <a:t>数据磁盘</a:t>
                      </a:r>
                      <a:endParaRPr lang="en-US" dirty="0"/>
                    </a:p>
                  </a:txBody>
                  <a:tcPr/>
                </a:tc>
              </a:tr>
              <a:tr h="370840">
                <a:tc>
                  <a:txBody>
                    <a:bodyPr/>
                    <a:lstStyle/>
                    <a:p>
                      <a:r>
                        <a:rPr lang="zh-CN" altLang="en-US" dirty="0" smtClean="0"/>
                        <a:t>默认托管的缓存</a:t>
                      </a:r>
                      <a:endParaRPr lang="en-US" dirty="0"/>
                    </a:p>
                  </a:txBody>
                  <a:tcPr/>
                </a:tc>
                <a:tc>
                  <a:txBody>
                    <a:bodyPr/>
                    <a:lstStyle/>
                    <a:p>
                      <a:r>
                        <a:rPr lang="zh-CN" altLang="en-US" b="1" dirty="0" smtClean="0"/>
                        <a:t>读写</a:t>
                      </a:r>
                      <a:endParaRPr lang="en-US" b="1" dirty="0"/>
                    </a:p>
                  </a:txBody>
                  <a:tcPr/>
                </a:tc>
                <a:tc>
                  <a:txBody>
                    <a:bodyPr/>
                    <a:lstStyle/>
                    <a:p>
                      <a:r>
                        <a:rPr lang="zh-CN" altLang="en-US" b="1" dirty="0" smtClean="0"/>
                        <a:t>无</a:t>
                      </a:r>
                      <a:endParaRPr lang="en-US" b="1" dirty="0"/>
                    </a:p>
                  </a:txBody>
                  <a:tcPr/>
                </a:tc>
              </a:tr>
              <a:tr h="370840">
                <a:tc>
                  <a:txBody>
                    <a:bodyPr/>
                    <a:lstStyle/>
                    <a:p>
                      <a:r>
                        <a:rPr lang="zh-CN" altLang="en-US" dirty="0" smtClean="0"/>
                        <a:t>最大大小</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zh-CN" altLang="en-US" dirty="0" smtClean="0"/>
                        <a:t>可以变成镜像</a:t>
                      </a:r>
                      <a:endParaRPr lang="en-US" dirty="0"/>
                    </a:p>
                  </a:txBody>
                  <a:tcPr/>
                </a:tc>
                <a:tc>
                  <a:txBody>
                    <a:bodyPr/>
                    <a:lstStyle/>
                    <a:p>
                      <a:r>
                        <a:rPr lang="zh-CN" altLang="en-US" b="1" dirty="0" smtClean="0"/>
                        <a:t>是</a:t>
                      </a:r>
                      <a:endParaRPr lang="en-US" b="1" dirty="0"/>
                    </a:p>
                  </a:txBody>
                  <a:tcPr/>
                </a:tc>
                <a:tc>
                  <a:txBody>
                    <a:bodyPr/>
                    <a:lstStyle/>
                    <a:p>
                      <a:r>
                        <a:rPr lang="zh-CN" altLang="en-US" b="1" dirty="0" smtClean="0"/>
                        <a:t>否</a:t>
                      </a:r>
                      <a:endParaRPr lang="en-US" b="1" dirty="0"/>
                    </a:p>
                  </a:txBody>
                  <a:tcPr/>
                </a:tc>
              </a:tr>
              <a:tr h="370840">
                <a:tc>
                  <a:txBody>
                    <a:bodyPr/>
                    <a:lstStyle/>
                    <a:p>
                      <a:r>
                        <a:rPr lang="zh-CN" altLang="en-US" dirty="0" smtClean="0"/>
                        <a:t>热更新</a:t>
                      </a:r>
                      <a:endParaRPr lang="en-US" dirty="0"/>
                    </a:p>
                  </a:txBody>
                  <a:tcPr/>
                </a:tc>
                <a:tc>
                  <a:txBody>
                    <a:bodyPr/>
                    <a:lstStyle/>
                    <a:p>
                      <a:r>
                        <a:rPr lang="zh-CN" altLang="en-US" dirty="0" smtClean="0"/>
                        <a:t>缓存设置需要重启</a:t>
                      </a:r>
                      <a:endParaRPr lang="en-US" dirty="0"/>
                    </a:p>
                  </a:txBody>
                  <a:tcPr/>
                </a:tc>
                <a:tc>
                  <a:txBody>
                    <a:bodyPr/>
                    <a:lstStyle/>
                    <a:p>
                      <a:r>
                        <a:rPr lang="zh-CN" altLang="en-US" dirty="0" smtClean="0"/>
                        <a:t>修改缓存无需重启，添加</a:t>
                      </a:r>
                      <a:r>
                        <a:rPr lang="en-US" altLang="zh-CN" dirty="0" smtClean="0"/>
                        <a:t>/</a:t>
                      </a:r>
                      <a:r>
                        <a:rPr lang="zh-CN" altLang="en-US" dirty="0" smtClean="0"/>
                        <a:t>删除无需重启</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67848"/>
          </a:xfrm>
        </p:spPr>
        <p:txBody>
          <a:bodyPr/>
          <a:lstStyle/>
          <a:p>
            <a:r>
              <a:rPr lang="zh-CN" altLang="en-US" dirty="0" smtClean="0"/>
              <a:t>持久的磁盘和高耐用性</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a:t>
            </a:r>
            <a:r>
              <a:rPr lang="zh-CN" altLang="en-US" sz="22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存储</a:t>
            </a:r>
            <a:endPar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a:t>
            </a:r>
            <a:r>
              <a:rPr lang="zh-CN" altLang="en-US"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存储</a:t>
            </a:r>
            <a:r>
              <a:rPr lang="en-US" altLang="zh-CN"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
            </a:r>
            <a:br>
              <a:rPr lang="en-US" altLang="zh-CN"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r>
              <a:rPr lang="zh-CN" altLang="en-US"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灾难恢复</a:t>
            </a:r>
            <a:r>
              <a:rPr lang="en-US"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endPar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zh-CN" altLang="en-US"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虚拟机</a:t>
              </a: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持久的磁盘和高耐用性</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a:t>
            </a:r>
            <a:r>
              <a:rPr lang="zh-CN" altLang="en-US" sz="22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存储</a:t>
            </a:r>
            <a:endPar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altLang="zh-CN"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a:t>
            </a:r>
            <a:r>
              <a:rPr lang="zh-CN" alt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存储</a:t>
            </a:r>
            <a:r>
              <a:rPr lang="en-US" altLang="zh-CN"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
            </a:r>
            <a:br>
              <a:rPr lang="en-US" altLang="zh-CN"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altLang="zh-CN"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r>
              <a:rPr lang="zh-CN" alt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灾难恢复</a:t>
            </a:r>
            <a:r>
              <a:rPr lang="en-US" altLang="zh-CN"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zh-CN" altLang="en-US"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虚拟机</a:t>
              </a: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96057" y="4267140"/>
            <a:ext cx="954051" cy="369304"/>
          </a:xfrm>
          <a:prstGeom prst="rect">
            <a:avLst/>
          </a:prstGeom>
        </p:spPr>
        <p:txBody>
          <a:bodyPr wrap="none" lIns="91412" tIns="45706" rIns="91412" bIns="45706">
            <a:spAutoFit/>
          </a:bodyPr>
          <a:lstStyle/>
          <a:p>
            <a:pPr>
              <a:lnSpc>
                <a:spcPct val="90000"/>
              </a:lnSpc>
              <a:buSzPct val="90000"/>
              <a:defRPr/>
            </a:pPr>
            <a:r>
              <a:rPr lang="zh-CN" altLang="en-US" sz="20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虚拟机</a:t>
            </a: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虚拟机大小</a:t>
            </a:r>
            <a:endParaRPr lang="en-US" dirty="0"/>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zh-CN" altLang="en-US" sz="2000" dirty="0" smtClean="0">
                <a:gradFill>
                  <a:gsLst>
                    <a:gs pos="0">
                      <a:srgbClr val="292929">
                        <a:lumMod val="90000"/>
                        <a:lumOff val="10000"/>
                      </a:srgbClr>
                    </a:gs>
                    <a:gs pos="86000">
                      <a:srgbClr val="292929">
                        <a:lumMod val="90000"/>
                        <a:lumOff val="10000"/>
                      </a:srgbClr>
                    </a:gs>
                  </a:gsLst>
                  <a:lin ang="5400000" scaled="0"/>
                </a:gradFill>
              </a:rPr>
              <a:t>每个持久化的数据磁盘能最高达到</a:t>
            </a:r>
            <a:r>
              <a:rPr lang="en-US" altLang="zh-CN" sz="2000" dirty="0" smtClean="0">
                <a:gradFill>
                  <a:gsLst>
                    <a:gs pos="0">
                      <a:srgbClr val="292929">
                        <a:lumMod val="90000"/>
                        <a:lumOff val="10000"/>
                      </a:srgbClr>
                    </a:gs>
                    <a:gs pos="86000">
                      <a:srgbClr val="292929">
                        <a:lumMod val="90000"/>
                        <a:lumOff val="10000"/>
                      </a:srgbClr>
                    </a:gs>
                  </a:gsLst>
                  <a:lin ang="5400000" scaled="0"/>
                </a:gradFill>
              </a:rPr>
              <a:t>1TB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174433099"/>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zh-CN" altLang="en-US" b="1" baseline="0" dirty="0" smtClean="0">
                          <a:solidFill>
                            <a:schemeClr val="bg1">
                              <a:alpha val="99000"/>
                            </a:schemeClr>
                          </a:solidFill>
                        </a:rPr>
                        <a:t>虚拟机大小</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a:t>
                      </a:r>
                      <a:r>
                        <a:rPr lang="zh-CN" altLang="en-US" b="1" dirty="0" smtClean="0">
                          <a:solidFill>
                            <a:schemeClr val="bg1">
                              <a:alpha val="99000"/>
                            </a:schemeClr>
                          </a:solidFill>
                        </a:rPr>
                        <a:t>核数</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zh-CN" altLang="en-US" b="1" dirty="0" smtClean="0">
                          <a:solidFill>
                            <a:schemeClr val="bg1">
                              <a:alpha val="99000"/>
                            </a:schemeClr>
                          </a:solidFill>
                        </a:rPr>
                        <a:t>内存</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zh-CN" altLang="en-US" b="1" dirty="0" smtClean="0">
                          <a:solidFill>
                            <a:schemeClr val="bg1">
                              <a:alpha val="99000"/>
                            </a:schemeClr>
                          </a:solidFill>
                        </a:rPr>
                        <a:t>带宽</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a:t>
                      </a:r>
                      <a:r>
                        <a:rPr lang="zh-CN" altLang="en-US" b="1" baseline="0" dirty="0" smtClean="0">
                          <a:solidFill>
                            <a:schemeClr val="bg1">
                              <a:alpha val="99000"/>
                            </a:schemeClr>
                          </a:solidFill>
                        </a:rPr>
                        <a:t>数据磁盘</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zh-CN" altLang="en-US" dirty="0" smtClean="0">
                          <a:solidFill>
                            <a:schemeClr val="tx2">
                              <a:lumMod val="75000"/>
                              <a:alpha val="99000"/>
                            </a:schemeClr>
                          </a:solidFill>
                        </a:rPr>
                        <a:t>特小</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zh-CN" altLang="en-US" dirty="0" smtClean="0">
                          <a:solidFill>
                            <a:schemeClr val="tx2">
                              <a:lumMod val="75000"/>
                              <a:alpha val="99000"/>
                            </a:schemeClr>
                          </a:solidFill>
                        </a:rPr>
                        <a:t>共享</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zh-CN" altLang="en-US" dirty="0" smtClean="0">
                          <a:solidFill>
                            <a:schemeClr val="tx2">
                              <a:lumMod val="75000"/>
                              <a:alpha val="99000"/>
                            </a:schemeClr>
                          </a:solidFill>
                        </a:rPr>
                        <a:t>小</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zh-CN" altLang="en-US" dirty="0" smtClean="0">
                          <a:solidFill>
                            <a:schemeClr val="tx2">
                              <a:lumMod val="75000"/>
                              <a:alpha val="99000"/>
                            </a:schemeClr>
                          </a:solidFill>
                        </a:rPr>
                        <a:t>中</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zh-CN" altLang="en-US" dirty="0" smtClean="0">
                          <a:solidFill>
                            <a:schemeClr val="tx2">
                              <a:lumMod val="75000"/>
                              <a:alpha val="99000"/>
                            </a:schemeClr>
                          </a:solidFill>
                        </a:rPr>
                        <a:t>大</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zh-CN" altLang="en-US" dirty="0" smtClean="0">
                          <a:solidFill>
                            <a:schemeClr val="tx2">
                              <a:lumMod val="75000"/>
                              <a:alpha val="99000"/>
                            </a:schemeClr>
                          </a:solidFill>
                        </a:rPr>
                        <a:t>特大</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磁盘缓存</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06057888"/>
              </p:ext>
            </p:extLst>
          </p:nvPr>
        </p:nvGraphicFramePr>
        <p:xfrm>
          <a:off x="890546" y="1602927"/>
          <a:ext cx="7369203" cy="111252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zh-CN" altLang="en-US" dirty="0" smtClean="0">
                          <a:solidFill>
                            <a:schemeClr val="bg1"/>
                          </a:solidFill>
                        </a:rPr>
                        <a:t>磁盘类型</a:t>
                      </a:r>
                      <a:endParaRPr lang="en-US" dirty="0">
                        <a:solidFill>
                          <a:schemeClr val="bg1"/>
                        </a:solidFill>
                      </a:endParaRPr>
                    </a:p>
                  </a:txBody>
                  <a:tcPr/>
                </a:tc>
                <a:tc>
                  <a:txBody>
                    <a:bodyPr/>
                    <a:lstStyle/>
                    <a:p>
                      <a:r>
                        <a:rPr lang="zh-CN" altLang="en-US" dirty="0" smtClean="0">
                          <a:solidFill>
                            <a:schemeClr val="bg1"/>
                          </a:solidFill>
                        </a:rPr>
                        <a:t>默认</a:t>
                      </a:r>
                      <a:endParaRPr lang="en-US" dirty="0">
                        <a:solidFill>
                          <a:schemeClr val="bg1"/>
                        </a:solidFill>
                      </a:endParaRPr>
                    </a:p>
                  </a:txBody>
                  <a:tcPr/>
                </a:tc>
                <a:tc>
                  <a:txBody>
                    <a:bodyPr/>
                    <a:lstStyle/>
                    <a:p>
                      <a:r>
                        <a:rPr lang="zh-CN" altLang="en-US" dirty="0" smtClean="0">
                          <a:solidFill>
                            <a:schemeClr val="bg1"/>
                          </a:solidFill>
                        </a:rPr>
                        <a:t>支持</a:t>
                      </a:r>
                      <a:endParaRPr lang="en-US" dirty="0">
                        <a:solidFill>
                          <a:schemeClr val="bg1"/>
                        </a:solidFill>
                      </a:endParaRPr>
                    </a:p>
                  </a:txBody>
                  <a:tcPr/>
                </a:tc>
              </a:tr>
              <a:tr h="370840">
                <a:tc>
                  <a:txBody>
                    <a:bodyPr/>
                    <a:lstStyle/>
                    <a:p>
                      <a:r>
                        <a:rPr lang="en-US" dirty="0" smtClean="0">
                          <a:solidFill>
                            <a:schemeClr val="bg1"/>
                          </a:solidFill>
                        </a:rPr>
                        <a:t>OS </a:t>
                      </a:r>
                      <a:r>
                        <a:rPr lang="zh-CN" altLang="en-US" dirty="0" smtClean="0">
                          <a:solidFill>
                            <a:schemeClr val="bg1"/>
                          </a:solidFill>
                        </a:rPr>
                        <a:t>磁盘</a:t>
                      </a:r>
                      <a:endParaRPr lang="en-US" dirty="0">
                        <a:solidFill>
                          <a:schemeClr val="bg1"/>
                        </a:solidFill>
                      </a:endParaRPr>
                    </a:p>
                  </a:txBody>
                  <a:tcPr/>
                </a:tc>
                <a:tc>
                  <a:txBody>
                    <a:bodyPr/>
                    <a:lstStyle/>
                    <a:p>
                      <a:r>
                        <a:rPr lang="zh-CN" altLang="en-US" dirty="0" smtClean="0">
                          <a:solidFill>
                            <a:schemeClr val="bg1"/>
                          </a:solidFill>
                        </a:rPr>
                        <a:t>读写</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只读和读写</a:t>
                      </a:r>
                      <a:endParaRPr lang="en-US" dirty="0">
                        <a:solidFill>
                          <a:schemeClr val="bg1"/>
                        </a:solidFill>
                      </a:endParaRPr>
                    </a:p>
                  </a:txBody>
                  <a:tcPr/>
                </a:tc>
              </a:tr>
              <a:tr h="370840">
                <a:tc>
                  <a:txBody>
                    <a:bodyPr/>
                    <a:lstStyle/>
                    <a:p>
                      <a:r>
                        <a:rPr lang="zh-CN" altLang="en-US" dirty="0" smtClean="0">
                          <a:solidFill>
                            <a:schemeClr val="bg1"/>
                          </a:solidFill>
                        </a:rPr>
                        <a:t>数据磁盘</a:t>
                      </a:r>
                      <a:endParaRPr lang="en-US" dirty="0">
                        <a:solidFill>
                          <a:schemeClr val="bg1"/>
                        </a:solidFill>
                      </a:endParaRPr>
                    </a:p>
                  </a:txBody>
                  <a:tcPr/>
                </a:tc>
                <a:tc>
                  <a:txBody>
                    <a:bodyPr/>
                    <a:lstStyle/>
                    <a:p>
                      <a:r>
                        <a:rPr lang="zh-CN" altLang="en-US" dirty="0" smtClean="0">
                          <a:solidFill>
                            <a:schemeClr val="bg1"/>
                          </a:solidFill>
                        </a:rPr>
                        <a:t>无</a:t>
                      </a:r>
                      <a:endParaRPr lang="en-US" dirty="0">
                        <a:solidFill>
                          <a:schemeClr val="bg1"/>
                        </a:solidFill>
                      </a:endParaRPr>
                    </a:p>
                  </a:txBody>
                  <a:tcPr/>
                </a:tc>
                <a:tc>
                  <a:txBody>
                    <a:bodyPr/>
                    <a:lstStyle/>
                    <a:p>
                      <a:r>
                        <a:rPr lang="zh-CN" altLang="en-US" dirty="0" smtClean="0">
                          <a:solidFill>
                            <a:schemeClr val="bg1"/>
                          </a:solidFill>
                        </a:rPr>
                        <a:t>无，只读和读写</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zh-CN" altLang="en-US" sz="2000" dirty="0" smtClean="0">
                <a:solidFill>
                  <a:schemeClr val="bg1"/>
                </a:solidFill>
              </a:rPr>
              <a:t>使用</a:t>
            </a:r>
            <a:r>
              <a:rPr lang="en-US" sz="2000" dirty="0" smtClean="0">
                <a:solidFill>
                  <a:schemeClr val="bg1"/>
                </a:solidFill>
              </a:rPr>
              <a:t>Set-</a:t>
            </a:r>
            <a:r>
              <a:rPr lang="en-US" sz="2000" dirty="0" err="1" smtClean="0">
                <a:solidFill>
                  <a:schemeClr val="bg1"/>
                </a:solidFill>
              </a:rPr>
              <a:t>AzureOSDisk</a:t>
            </a:r>
            <a:r>
              <a:rPr lang="zh-CN" altLang="en-US" sz="2000" dirty="0">
                <a:solidFill>
                  <a:schemeClr val="bg1"/>
                </a:solidFill>
              </a:rPr>
              <a:t>或者</a:t>
            </a:r>
            <a:r>
              <a:rPr lang="en-US" sz="2000" dirty="0" smtClean="0">
                <a:solidFill>
                  <a:schemeClr val="bg1"/>
                </a:solidFill>
              </a:rPr>
              <a:t>Set-</a:t>
            </a:r>
            <a:r>
              <a:rPr lang="en-US" sz="2000" dirty="0" err="1" smtClean="0">
                <a:solidFill>
                  <a:schemeClr val="bg1"/>
                </a:solidFill>
              </a:rPr>
              <a:t>AzureDataDisk</a:t>
            </a:r>
            <a:r>
              <a:rPr lang="zh-CN" altLang="en-US" sz="2000" dirty="0" smtClean="0">
                <a:solidFill>
                  <a:schemeClr val="bg1"/>
                </a:solidFill>
              </a:rPr>
              <a:t>来修改</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zh-CN" altLang="en-US" dirty="0"/>
              <a:t>虚拟</a:t>
            </a:r>
            <a:r>
              <a:rPr lang="zh-CN" altLang="en-US" dirty="0" smtClean="0"/>
              <a:t>机管理和自动化</a:t>
            </a:r>
            <a:endParaRPr lang="en-US" dirty="0"/>
          </a:p>
        </p:txBody>
      </p:sp>
      <p:sp>
        <p:nvSpPr>
          <p:cNvPr id="3" name="Content Placeholder 2"/>
          <p:cNvSpPr>
            <a:spLocks noGrp="1"/>
          </p:cNvSpPr>
          <p:nvPr>
            <p:ph type="body" sz="quarter" idx="10"/>
          </p:nvPr>
        </p:nvSpPr>
        <p:spPr>
          <a:xfrm>
            <a:off x="381000" y="1073150"/>
            <a:ext cx="6096000" cy="3240887"/>
          </a:xfrm>
        </p:spPr>
        <p:txBody>
          <a:bodyPr/>
          <a:lstStyle/>
          <a:p>
            <a:r>
              <a:rPr lang="zh-CN" altLang="en-US" sz="1800" dirty="0" smtClean="0">
                <a:solidFill>
                  <a:schemeClr val="accent2">
                    <a:alpha val="99000"/>
                  </a:schemeClr>
                </a:solidFill>
              </a:rPr>
              <a:t>活动目录组策略（</a:t>
            </a:r>
            <a:r>
              <a:rPr lang="en-US" sz="1800" dirty="0" smtClean="0">
                <a:solidFill>
                  <a:schemeClr val="accent2">
                    <a:alpha val="99000"/>
                  </a:schemeClr>
                </a:solidFill>
              </a:rPr>
              <a:t>Active </a:t>
            </a:r>
            <a:r>
              <a:rPr lang="en-US" sz="1800" dirty="0">
                <a:solidFill>
                  <a:schemeClr val="accent2">
                    <a:alpha val="99000"/>
                  </a:schemeClr>
                </a:solidFill>
              </a:rPr>
              <a:t>Directory Group </a:t>
            </a:r>
            <a:r>
              <a:rPr lang="en-US" sz="1800" dirty="0" smtClean="0">
                <a:solidFill>
                  <a:schemeClr val="accent2">
                    <a:alpha val="99000"/>
                  </a:schemeClr>
                </a:solidFill>
              </a:rPr>
              <a:t>Policy</a:t>
            </a:r>
            <a:r>
              <a:rPr lang="zh-CN" altLang="en-US" sz="1800" dirty="0" smtClean="0">
                <a:solidFill>
                  <a:schemeClr val="accent2">
                    <a:alpha val="99000"/>
                  </a:schemeClr>
                </a:solidFill>
              </a:rPr>
              <a:t>）</a:t>
            </a:r>
            <a:r>
              <a:rPr lang="en-US" sz="1800" dirty="0" smtClean="0">
                <a:solidFill>
                  <a:schemeClr val="accent2">
                    <a:alpha val="99000"/>
                  </a:schemeClr>
                </a:solidFill>
              </a:rPr>
              <a:t> </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Windows </a:t>
            </a:r>
            <a:r>
              <a:rPr lang="zh-CN" altLang="en-US" sz="1800" dirty="0" smtClean="0">
                <a:solidFill>
                  <a:schemeClr val="accent2">
                    <a:alpha val="99000"/>
                  </a:schemeClr>
                </a:solidFill>
              </a:rPr>
              <a:t>远程管理 </a:t>
            </a:r>
            <a:r>
              <a:rPr lang="en-US" sz="1800" dirty="0" smtClean="0">
                <a:solidFill>
                  <a:schemeClr val="accent2">
                    <a:alpha val="99000"/>
                  </a:schemeClr>
                </a:solidFill>
              </a:rPr>
              <a:t>(</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a:t>
            </a:r>
            <a:r>
              <a:rPr lang="zh-CN" altLang="en-US" sz="1800" dirty="0" smtClean="0">
                <a:solidFill>
                  <a:schemeClr val="accent2">
                    <a:alpha val="99000"/>
                  </a:schemeClr>
                </a:solidFill>
              </a:rPr>
              <a:t>对管理虚拟机的支持</a:t>
            </a:r>
            <a:endParaRPr lang="en-US" sz="1800" dirty="0">
              <a:solidFill>
                <a:schemeClr val="accent2">
                  <a:alpha val="99000"/>
                </a:schemeClr>
              </a:solidFill>
            </a:endParaRPr>
          </a:p>
          <a:p>
            <a:endParaRPr lang="en-US" sz="1800" dirty="0">
              <a:solidFill>
                <a:schemeClr val="accent2">
                  <a:alpha val="99000"/>
                </a:schemeClr>
              </a:solidFill>
            </a:endParaRPr>
          </a:p>
          <a:p>
            <a:r>
              <a:rPr lang="zh-CN" altLang="en-US" sz="1800" dirty="0" smtClean="0">
                <a:solidFill>
                  <a:schemeClr val="accent2">
                    <a:alpha val="99000"/>
                  </a:schemeClr>
                </a:solidFill>
              </a:rPr>
              <a:t>完整的</a:t>
            </a:r>
            <a:r>
              <a:rPr lang="zh-CN" altLang="en-US" sz="1800" dirty="0">
                <a:solidFill>
                  <a:schemeClr val="accent2">
                    <a:alpha val="99000"/>
                  </a:schemeClr>
                </a:solidFill>
              </a:rPr>
              <a:t>编</a:t>
            </a:r>
            <a:r>
              <a:rPr lang="zh-CN" altLang="en-US" sz="1800" dirty="0" smtClean="0">
                <a:solidFill>
                  <a:schemeClr val="accent2">
                    <a:alpha val="99000"/>
                  </a:schemeClr>
                </a:solidFill>
              </a:rPr>
              <a:t>程自动化和管理的</a:t>
            </a:r>
            <a:r>
              <a:rPr lang="en-US" sz="1800" dirty="0" smtClean="0">
                <a:solidFill>
                  <a:schemeClr val="accent2">
                    <a:alpha val="99000"/>
                  </a:schemeClr>
                </a:solidFill>
              </a:rPr>
              <a:t>REST API</a:t>
            </a:r>
            <a:r>
              <a:rPr lang="zh-CN" altLang="en-US" sz="1800" dirty="0" smtClean="0">
                <a:solidFill>
                  <a:schemeClr val="accent2">
                    <a:alpha val="99000"/>
                  </a:schemeClr>
                </a:solidFill>
              </a:rPr>
              <a:t>接口</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dirty="0" err="1"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zh-CN" altLang="en-US" sz="1800" dirty="0" smtClean="0">
                <a:solidFill>
                  <a:schemeClr val="accent2">
                    <a:alpha val="99000"/>
                  </a:schemeClr>
                </a:solidFill>
              </a:rPr>
              <a:t>跨平台脚本</a:t>
            </a:r>
            <a:r>
              <a:rPr lang="en-US" sz="1800" dirty="0" smtClean="0">
                <a:solidFill>
                  <a:schemeClr val="accent2">
                    <a:alpha val="99000"/>
                  </a:schemeClr>
                </a:solidFill>
              </a:rPr>
              <a:t> </a:t>
            </a:r>
            <a:r>
              <a:rPr lang="en-US" sz="1800" dirty="0">
                <a:solidFill>
                  <a:schemeClr val="accent2">
                    <a:alpha val="99000"/>
                  </a:schemeClr>
                </a:solidFill>
              </a:rPr>
              <a:t>(Linux, Mac </a:t>
            </a:r>
            <a:r>
              <a:rPr lang="zh-CN" altLang="en-US" sz="1800" dirty="0" smtClean="0">
                <a:solidFill>
                  <a:schemeClr val="accent2">
                    <a:alpha val="99000"/>
                  </a:schemeClr>
                </a:solidFill>
              </a:rPr>
              <a:t>和 </a:t>
            </a:r>
            <a:r>
              <a:rPr lang="en-US" sz="1800" dirty="0" smtClean="0">
                <a:solidFill>
                  <a:schemeClr val="accent2">
                    <a:alpha val="99000"/>
                  </a:schemeClr>
                </a:solidFill>
              </a:rPr>
              <a:t>Windows</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Windows Azure </a:t>
            </a:r>
            <a:r>
              <a:rPr lang="zh-CN" altLang="en-US" sz="1800" dirty="0" smtClean="0">
                <a:solidFill>
                  <a:schemeClr val="accent2">
                    <a:alpha val="99000"/>
                  </a:schemeClr>
                </a:solidFill>
              </a:rPr>
              <a:t>管理服务</a:t>
            </a:r>
            <a:r>
              <a:rPr lang="en-US" sz="1800" dirty="0" smtClean="0">
                <a:solidFill>
                  <a:schemeClr val="accent2">
                    <a:alpha val="99000"/>
                  </a:schemeClr>
                </a:solidFill>
              </a:rPr>
              <a:t>(</a:t>
            </a:r>
            <a:r>
              <a:rPr lang="zh-CN" altLang="en-US" sz="1800" dirty="0" smtClean="0">
                <a:solidFill>
                  <a:schemeClr val="accent2">
                    <a:alpha val="99000"/>
                  </a:schemeClr>
                </a:solidFill>
              </a:rPr>
              <a:t>在路线图上</a:t>
            </a:r>
            <a:r>
              <a:rPr lang="en-US" sz="1800" dirty="0" smtClean="0">
                <a:solidFill>
                  <a:schemeClr val="accent2">
                    <a:alpha val="99000"/>
                  </a:schemeClr>
                </a:solidFill>
              </a:rPr>
              <a:t>)</a:t>
            </a:r>
            <a:endParaRPr lang="en-US" sz="1800" dirty="0">
              <a:solidFill>
                <a:schemeClr val="accent2">
                  <a:alpha val="99000"/>
                </a:schemeClr>
              </a:solidFill>
            </a:endParaRP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脚本能力</a:t>
            </a:r>
            <a:endParaRPr lang="en-US" dirty="0"/>
          </a:p>
        </p:txBody>
      </p:sp>
      <p:sp>
        <p:nvSpPr>
          <p:cNvPr id="3" name="Content Placeholder 2"/>
          <p:cNvSpPr>
            <a:spLocks noGrp="1"/>
          </p:cNvSpPr>
          <p:nvPr>
            <p:ph type="body" sz="quarter" idx="10"/>
          </p:nvPr>
        </p:nvSpPr>
        <p:spPr>
          <a:xfrm>
            <a:off x="389436" y="1085849"/>
            <a:ext cx="5630364" cy="3434786"/>
          </a:xfrm>
        </p:spPr>
        <p:txBody>
          <a:bodyPr/>
          <a:lstStyle/>
          <a:p>
            <a:r>
              <a:rPr lang="en-US" altLang="zh-CN" dirty="0" err="1" smtClean="0">
                <a:solidFill>
                  <a:schemeClr val="accent2"/>
                </a:solidFill>
              </a:rPr>
              <a:t>IaaS</a:t>
            </a:r>
            <a:r>
              <a:rPr lang="zh-CN" altLang="en-US" dirty="0" smtClean="0">
                <a:solidFill>
                  <a:schemeClr val="accent2"/>
                </a:solidFill>
              </a:rPr>
              <a:t>完全支持</a:t>
            </a:r>
            <a:endParaRPr lang="en-US" dirty="0">
              <a:solidFill>
                <a:schemeClr val="accent2"/>
              </a:solidFill>
            </a:endParaRP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zh-CN" altLang="en-US" sz="2000" dirty="0"/>
              <a:t>基</a:t>
            </a:r>
            <a:r>
              <a:rPr lang="zh-CN" altLang="en-US" sz="2000" dirty="0" smtClean="0"/>
              <a:t>于</a:t>
            </a:r>
            <a:r>
              <a:rPr lang="en-US" sz="2000" dirty="0" smtClean="0"/>
              <a:t>node.js</a:t>
            </a:r>
            <a:r>
              <a:rPr lang="zh-CN" altLang="en-US" sz="2000" dirty="0" smtClean="0"/>
              <a:t>的跨平台脚本支持</a:t>
            </a:r>
            <a:endParaRPr lang="en-US" sz="2000" dirty="0"/>
          </a:p>
          <a:p>
            <a:pPr marL="342900" indent="-342900">
              <a:buFont typeface="Arial" pitchFamily="34" charset="0"/>
              <a:buChar char="•"/>
            </a:pPr>
            <a:endParaRPr lang="en-US" sz="2000" dirty="0"/>
          </a:p>
          <a:p>
            <a:r>
              <a:rPr lang="zh-CN" altLang="en-US" dirty="0" smtClean="0">
                <a:solidFill>
                  <a:schemeClr val="accent2"/>
                </a:solidFill>
              </a:rPr>
              <a:t>能力</a:t>
            </a:r>
            <a:endParaRPr lang="en-US" dirty="0">
              <a:solidFill>
                <a:schemeClr val="accent2"/>
              </a:solidFill>
            </a:endParaRPr>
          </a:p>
          <a:p>
            <a:pPr lvl="1"/>
            <a:r>
              <a:rPr lang="zh-CN" altLang="en-US" sz="2000" dirty="0" smtClean="0"/>
              <a:t>创建，删除</a:t>
            </a:r>
            <a:endParaRPr lang="en-US" sz="2000" dirty="0"/>
          </a:p>
          <a:p>
            <a:pPr lvl="1"/>
            <a:r>
              <a:rPr lang="zh-CN" altLang="en-US" sz="2000" dirty="0"/>
              <a:t>重</a:t>
            </a:r>
            <a:r>
              <a:rPr lang="zh-CN" altLang="en-US" sz="2000" dirty="0" smtClean="0"/>
              <a:t>启，启动</a:t>
            </a:r>
            <a:endParaRPr lang="en-US" altLang="zh-CN" sz="2000" dirty="0" smtClean="0"/>
          </a:p>
          <a:p>
            <a:pPr lvl="1"/>
            <a:r>
              <a:rPr lang="zh-CN" altLang="en-US" sz="2000" dirty="0"/>
              <a:t>导</a:t>
            </a:r>
            <a:r>
              <a:rPr lang="zh-CN" altLang="en-US" sz="2000" dirty="0" smtClean="0"/>
              <a:t>入和导出虚拟机设置</a:t>
            </a:r>
            <a:endParaRPr lang="en-US" altLang="zh-CN" sz="2000" dirty="0" smtClean="0"/>
          </a:p>
          <a:p>
            <a:pPr lvl="1"/>
            <a:r>
              <a:rPr lang="zh-CN" altLang="en-US" sz="2000" dirty="0"/>
              <a:t>支</a:t>
            </a:r>
            <a:r>
              <a:rPr lang="zh-CN" altLang="en-US" sz="2000" dirty="0" smtClean="0"/>
              <a:t>持</a:t>
            </a:r>
            <a:r>
              <a:rPr lang="en-US" sz="2000" dirty="0" smtClean="0"/>
              <a:t>Windows </a:t>
            </a:r>
            <a:r>
              <a:rPr lang="en-US" sz="2000" dirty="0"/>
              <a:t>and Linux </a:t>
            </a:r>
            <a:r>
              <a:rPr lang="en-US" sz="2000" dirty="0" smtClean="0"/>
              <a:t>VMs</a:t>
            </a:r>
          </a:p>
          <a:p>
            <a:pPr lvl="1"/>
            <a:r>
              <a:rPr lang="zh-CN" altLang="en-US" sz="2000" dirty="0"/>
              <a:t>创建</a:t>
            </a:r>
            <a:r>
              <a:rPr lang="zh-CN" altLang="en-US" sz="2000" dirty="0" smtClean="0"/>
              <a:t>时支持</a:t>
            </a:r>
            <a:r>
              <a:rPr lang="en-US" altLang="zh-CN" sz="2000" dirty="0" smtClean="0"/>
              <a:t>Windows</a:t>
            </a:r>
            <a:r>
              <a:rPr lang="zh-CN" altLang="en-US" sz="2000" dirty="0" smtClean="0"/>
              <a:t>加入域</a:t>
            </a:r>
            <a:endParaRPr lang="en-US" sz="2000" dirty="0"/>
          </a:p>
          <a:p>
            <a:pPr lvl="1"/>
            <a:r>
              <a:rPr lang="zh-CN" altLang="en-US" sz="2000" dirty="0" smtClean="0">
                <a:solidFill>
                  <a:schemeClr val="tx2"/>
                </a:solidFill>
              </a:rPr>
              <a:t>完全自定义的数据磁盘和端点配置</a:t>
            </a:r>
            <a:endParaRPr lang="en-US" altLang="zh-CN" sz="2000" dirty="0" smtClean="0">
              <a:solidFill>
                <a:schemeClr val="tx2"/>
              </a:solidFill>
            </a:endParaRPr>
          </a:p>
          <a:p>
            <a:pPr lvl="1"/>
            <a:r>
              <a:rPr lang="zh-CN" altLang="en-US" sz="2000" dirty="0">
                <a:solidFill>
                  <a:schemeClr val="tx2"/>
                </a:solidFill>
              </a:rPr>
              <a:t>自</a:t>
            </a:r>
            <a:r>
              <a:rPr lang="zh-CN" altLang="en-US" sz="2000" dirty="0" smtClean="0">
                <a:solidFill>
                  <a:schemeClr val="tx2"/>
                </a:solidFill>
              </a:rPr>
              <a:t>动虚拟网络设置</a:t>
            </a:r>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zh-CN" altLang="en-US" kern="0" dirty="0" smtClean="0">
                <a:gradFill>
                  <a:gsLst>
                    <a:gs pos="85000">
                      <a:srgbClr val="FFFFFF"/>
                    </a:gs>
                    <a:gs pos="0">
                      <a:srgbClr val="FFFFFF"/>
                    </a:gs>
                  </a:gsLst>
                  <a:lin ang="5400000" scaled="0"/>
                </a:gradFill>
              </a:rPr>
              <a:t>物理机</a:t>
            </a:r>
            <a:endParaRPr lang="en-US" kern="0" dirty="0">
              <a:gradFill>
                <a:gsLst>
                  <a:gs pos="85000">
                    <a:srgbClr val="FFFFFF"/>
                  </a:gs>
                  <a:gs pos="0">
                    <a:srgbClr val="FFFFFF"/>
                  </a:gs>
                </a:gsLst>
                <a:lin ang="5400000" scaled="0"/>
              </a:gradFill>
            </a:endParaRP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zh-CN" altLang="en-US" kern="0" dirty="0">
                  <a:gradFill>
                    <a:gsLst>
                      <a:gs pos="85000">
                        <a:srgbClr val="FFFFFF"/>
                      </a:gs>
                      <a:gs pos="0">
                        <a:srgbClr val="FFFFFF"/>
                      </a:gs>
                    </a:gsLst>
                    <a:lin ang="5400000" scaled="0"/>
                  </a:gradFill>
                  <a:latin typeface="+mj-lt"/>
                </a:rPr>
                <a:t>虚拟机</a:t>
              </a:r>
              <a:endParaRPr lang="en-US" kern="0" dirty="0">
                <a:gradFill>
                  <a:gsLst>
                    <a:gs pos="85000">
                      <a:srgbClr val="FFFFFF"/>
                    </a:gs>
                    <a:gs pos="0">
                      <a:srgbClr val="FFFFFF"/>
                    </a:gs>
                  </a:gsLst>
                  <a:lin ang="5400000" scaled="0"/>
                </a:gradFill>
                <a:latin typeface="+mj-lt"/>
              </a:endParaRP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997196"/>
          </a:xfrm>
        </p:spPr>
        <p:txBody>
          <a:bodyPr/>
          <a:lstStyle/>
          <a:p>
            <a:r>
              <a:rPr lang="zh-CN" altLang="en-US" sz="3600" dirty="0" smtClean="0"/>
              <a:t>从公有云到私有云</a:t>
            </a:r>
            <a:r>
              <a:rPr lang="en-US" sz="3600" dirty="0"/>
              <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smtClean="0"/>
              <a:t>演示</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zh-CN" altLang="en-US" dirty="0" smtClean="0"/>
              <a:t>从虚拟机开始</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zh-CN" altLang="en-US" sz="5400" dirty="0"/>
              <a:t>虚拟</a:t>
            </a:r>
            <a:r>
              <a:rPr lang="zh-CN" altLang="en-US" sz="5400" dirty="0" smtClean="0"/>
              <a:t>机和云服务</a:t>
            </a:r>
            <a:endParaRPr lang="en-US" sz="5400" dirty="0"/>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sz="2400" cap="all" dirty="0" smtClean="0">
                  <a:ln>
                    <a:solidFill>
                      <a:schemeClr val="bg1">
                        <a:alpha val="0"/>
                      </a:schemeClr>
                    </a:solidFill>
                  </a:ln>
                  <a:solidFill>
                    <a:schemeClr val="tx1">
                      <a:alpha val="99000"/>
                    </a:schemeClr>
                  </a:solidFill>
                  <a:latin typeface="Segoe UI Light" pitchFamily="34" charset="0"/>
                </a:rPr>
                <a:t>云服务</a:t>
              </a: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14350"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zh-CN" altLang="en-US" dirty="0" smtClean="0"/>
              <a:t>云服务，角色和实例</a:t>
            </a:r>
            <a:r>
              <a:rPr lang="en-US" dirty="0" smtClean="0"/>
              <a:t/>
            </a:r>
            <a:br>
              <a:rPr lang="en-US" dirty="0" smtClean="0"/>
            </a:br>
            <a:r>
              <a:rPr lang="zh-CN" altLang="en-US" sz="1800" dirty="0" smtClean="0">
                <a:solidFill>
                  <a:schemeClr val="tx2">
                    <a:alpha val="99000"/>
                  </a:schemeClr>
                </a:solidFill>
              </a:rPr>
              <a:t>云服务是一个管理，配置，安全，网络和服务模型的边界</a:t>
            </a:r>
            <a:endParaRPr lang="en-US" sz="1800" dirty="0">
              <a:solidFill>
                <a:schemeClr val="tx2">
                  <a:alpha val="99000"/>
                </a:schemeClr>
              </a:solidFill>
            </a:endParaRP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a:t>
              </a:r>
              <a:r>
                <a:rPr lang="zh-CN" altLang="en-US" sz="1400" cap="all" dirty="0">
                  <a:ln>
                    <a:solidFill>
                      <a:schemeClr val="bg1">
                        <a:alpha val="0"/>
                      </a:schemeClr>
                    </a:solidFill>
                  </a:ln>
                  <a:gradFill>
                    <a:gsLst>
                      <a:gs pos="0">
                        <a:srgbClr val="FFFFFF"/>
                      </a:gs>
                      <a:gs pos="100000">
                        <a:srgbClr val="FFFFFF"/>
                      </a:gs>
                    </a:gsLst>
                    <a:lin ang="5400000" scaled="0"/>
                  </a:gradFill>
                </a:rPr>
                <a:t>角色</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774153" y="3090831"/>
            <a:ext cx="413575" cy="221599"/>
          </a:xfrm>
          <a:prstGeom prst="rect">
            <a:avLst/>
          </a:prstGeom>
          <a:noFill/>
        </p:spPr>
        <p:txBody>
          <a:bodyPr wrap="none" lIns="0" tIns="0" rIns="0" bIns="0" rtlCol="0">
            <a:spAutoFit/>
          </a:bodyPr>
          <a:lstStyle/>
          <a:p>
            <a:pPr>
              <a:lnSpc>
                <a:spcPct val="90000"/>
              </a:lnSpc>
              <a:spcBef>
                <a:spcPct val="20000"/>
              </a:spcBef>
              <a:buSzPct val="80000"/>
            </a:pPr>
            <a:r>
              <a:rPr lang="zh-CN" altLang="en-US" sz="1600" b="1" dirty="0" smtClean="0">
                <a:solidFill>
                  <a:schemeClr val="tx2">
                    <a:alpha val="99000"/>
                  </a:schemeClr>
                </a:solidFill>
              </a:rPr>
              <a:t>实例</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983567" y="3090831"/>
            <a:ext cx="413575" cy="221599"/>
          </a:xfrm>
          <a:prstGeom prst="rect">
            <a:avLst/>
          </a:prstGeom>
          <a:noFill/>
        </p:spPr>
        <p:txBody>
          <a:bodyPr wrap="none" lIns="0" tIns="0" rIns="0" bIns="0" rtlCol="0">
            <a:spAutoFit/>
          </a:bodyPr>
          <a:lstStyle/>
          <a:p>
            <a:pPr>
              <a:lnSpc>
                <a:spcPct val="90000"/>
              </a:lnSpc>
              <a:spcBef>
                <a:spcPct val="20000"/>
              </a:spcBef>
              <a:buSzPct val="80000"/>
            </a:pPr>
            <a:r>
              <a:rPr lang="zh-CN" altLang="en-US" sz="1600" b="1" dirty="0">
                <a:solidFill>
                  <a:schemeClr val="tx2">
                    <a:alpha val="99000"/>
                  </a:schemeClr>
                </a:solidFill>
              </a:rPr>
              <a:t>角色</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8371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sz="2400" cap="all" dirty="0" smtClean="0">
                  <a:ln>
                    <a:solidFill>
                      <a:schemeClr val="bg1">
                        <a:alpha val="0"/>
                      </a:schemeClr>
                    </a:solidFill>
                  </a:ln>
                  <a:solidFill>
                    <a:schemeClr val="tx1">
                      <a:alpha val="99000"/>
                    </a:schemeClr>
                  </a:solidFill>
                  <a:latin typeface="Segoe UI Light" pitchFamily="34" charset="0"/>
                </a:rPr>
                <a:t>默认的云服务</a:t>
              </a: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1537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zh-CN" altLang="en-US" dirty="0" smtClean="0"/>
              <a:t>虚拟机</a:t>
            </a:r>
            <a:r>
              <a:rPr lang="en-US" dirty="0"/>
              <a:t/>
            </a:r>
            <a:br>
              <a:rPr lang="en-US" dirty="0"/>
            </a:br>
            <a:r>
              <a:rPr lang="zh-CN" altLang="en-US" sz="2000" dirty="0" smtClean="0">
                <a:solidFill>
                  <a:schemeClr val="tx2">
                    <a:alpha val="99000"/>
                  </a:schemeClr>
                </a:solidFill>
              </a:rPr>
              <a:t>虚拟机</a:t>
            </a:r>
            <a:r>
              <a:rPr lang="zh-CN" altLang="en-US" sz="2000" dirty="0">
                <a:solidFill>
                  <a:schemeClr val="tx2">
                    <a:alpha val="99000"/>
                  </a:schemeClr>
                </a:solidFill>
              </a:rPr>
              <a:t>是</a:t>
            </a:r>
            <a:r>
              <a:rPr lang="zh-CN" altLang="en-US" sz="2000" dirty="0" smtClean="0">
                <a:solidFill>
                  <a:schemeClr val="tx2">
                    <a:alpha val="99000"/>
                  </a:schemeClr>
                </a:solidFill>
              </a:rPr>
              <a:t>只有一个实例的角色</a:t>
            </a:r>
            <a:endParaRPr lang="en-US" sz="2000" dirty="0">
              <a:solidFill>
                <a:schemeClr val="tx2">
                  <a:alpha val="99000"/>
                </a:schemeClr>
              </a:solidFill>
            </a:endParaRP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cap="all" dirty="0" smtClean="0">
                <a:ln>
                  <a:solidFill>
                    <a:schemeClr val="bg1">
                      <a:alpha val="0"/>
                    </a:schemeClr>
                  </a:solidFill>
                </a:ln>
                <a:gradFill>
                  <a:gsLst>
                    <a:gs pos="0">
                      <a:srgbClr val="FFFFFF"/>
                    </a:gs>
                    <a:gs pos="100000">
                      <a:srgbClr val="FFFFFF"/>
                    </a:gs>
                  </a:gsLst>
                  <a:lin ang="5400000" scaled="0"/>
                </a:gradFill>
              </a:rPr>
              <a:t>虚拟机</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358250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1639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zh-CN" altLang="en-US" dirty="0"/>
              <a:t>虚拟机</a:t>
            </a:r>
            <a:r>
              <a:rPr lang="en-US" dirty="0"/>
              <a:t/>
            </a:r>
            <a:br>
              <a:rPr lang="en-US" dirty="0"/>
            </a:br>
            <a:r>
              <a:rPr lang="zh-CN" altLang="en-US" sz="2000" dirty="0" smtClean="0">
                <a:solidFill>
                  <a:schemeClr val="tx2"/>
                </a:solidFill>
              </a:rPr>
              <a:t>多个虚拟机可以在同一个云服务中寄存</a:t>
            </a:r>
            <a:endParaRPr lang="en-US" sz="2000" dirty="0">
              <a:solidFill>
                <a:schemeClr val="tx2"/>
              </a:solidFill>
            </a:endParaRP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sz="2400" cap="all" dirty="0" smtClean="0">
                  <a:ln>
                    <a:solidFill>
                      <a:schemeClr val="bg1">
                        <a:alpha val="0"/>
                      </a:schemeClr>
                    </a:solidFill>
                  </a:ln>
                  <a:solidFill>
                    <a:schemeClr val="tx1">
                      <a:alpha val="99000"/>
                    </a:schemeClr>
                  </a:solidFill>
                  <a:latin typeface="Segoe UI Light" pitchFamily="34" charset="0"/>
                </a:rPr>
                <a:t>云服务</a:t>
              </a: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cap="all" dirty="0" smtClean="0">
                <a:ln>
                  <a:solidFill>
                    <a:schemeClr val="bg1">
                      <a:alpha val="0"/>
                    </a:schemeClr>
                  </a:solidFill>
                </a:ln>
                <a:gradFill>
                  <a:gsLst>
                    <a:gs pos="0">
                      <a:srgbClr val="FFFFFF"/>
                    </a:gs>
                    <a:gs pos="100000">
                      <a:srgbClr val="FFFFFF"/>
                    </a:gs>
                  </a:gsLst>
                  <a:lin ang="5400000" scaled="0"/>
                </a:gradFill>
              </a:rPr>
              <a:t>虚拟机</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zh-CN" altLang="en-US" cap="all" dirty="0" smtClean="0">
                <a:ln>
                  <a:solidFill>
                    <a:schemeClr val="bg1">
                      <a:alpha val="0"/>
                    </a:schemeClr>
                  </a:solidFill>
                </a:ln>
                <a:gradFill>
                  <a:gsLst>
                    <a:gs pos="0">
                      <a:srgbClr val="FFFFFF"/>
                    </a:gs>
                    <a:gs pos="100000">
                      <a:srgbClr val="FFFFFF"/>
                    </a:gs>
                  </a:gsLst>
                  <a:lin ang="5400000" scaled="0"/>
                </a:gradFill>
              </a:rPr>
              <a:t>虚拟机</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164597019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zh-CN" altLang="en-US" sz="5400" dirty="0" smtClean="0"/>
              <a:t>虚拟机网络</a:t>
            </a:r>
            <a:endParaRPr lang="en-US" sz="5400" dirty="0"/>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zh-CN" altLang="en-US" dirty="0" smtClean="0"/>
              <a:t>虚拟机名称和</a:t>
            </a:r>
            <a:r>
              <a:rPr lang="en-US" altLang="zh-CN" dirty="0" smtClean="0"/>
              <a:t>DNS</a:t>
            </a:r>
            <a:endParaRPr lang="en-US" dirty="0"/>
          </a:p>
        </p:txBody>
      </p:sp>
      <p:sp>
        <p:nvSpPr>
          <p:cNvPr id="3" name="Content Placeholder 2"/>
          <p:cNvSpPr>
            <a:spLocks noGrp="1"/>
          </p:cNvSpPr>
          <p:nvPr>
            <p:ph type="body" sz="quarter" idx="10"/>
          </p:nvPr>
        </p:nvSpPr>
        <p:spPr>
          <a:xfrm>
            <a:off x="389436" y="1085849"/>
            <a:ext cx="8363938" cy="3030060"/>
          </a:xfrm>
        </p:spPr>
        <p:txBody>
          <a:bodyPr/>
          <a:lstStyle/>
          <a:p>
            <a:r>
              <a:rPr lang="zh-CN" altLang="en-US" dirty="0" smtClean="0">
                <a:solidFill>
                  <a:schemeClr val="accent2">
                    <a:alpha val="99000"/>
                  </a:schemeClr>
                </a:solidFill>
              </a:rPr>
              <a:t>通过机器名完全控制</a:t>
            </a:r>
            <a:r>
              <a:rPr lang="en-US" dirty="0" smtClean="0">
                <a:solidFill>
                  <a:schemeClr val="accent2">
                    <a:alpha val="99000"/>
                  </a:schemeClr>
                </a:solidFill>
              </a:rPr>
              <a:t> </a:t>
            </a:r>
          </a:p>
          <a:p>
            <a:endParaRPr lang="en-US" dirty="0" smtClean="0"/>
          </a:p>
          <a:p>
            <a:r>
              <a:rPr lang="en-US" dirty="0" smtClean="0">
                <a:solidFill>
                  <a:schemeClr val="accent2">
                    <a:alpha val="99000"/>
                  </a:schemeClr>
                </a:solidFill>
              </a:rPr>
              <a:t>Windows Azure</a:t>
            </a:r>
            <a:r>
              <a:rPr lang="zh-CN" altLang="en-US" dirty="0" smtClean="0">
                <a:solidFill>
                  <a:schemeClr val="accent2">
                    <a:alpha val="99000"/>
                  </a:schemeClr>
                </a:solidFill>
              </a:rPr>
              <a:t>提供</a:t>
            </a:r>
            <a:r>
              <a:rPr lang="en-US" altLang="zh-CN" dirty="0" smtClean="0">
                <a:solidFill>
                  <a:schemeClr val="accent2">
                    <a:alpha val="99000"/>
                  </a:schemeClr>
                </a:solidFill>
              </a:rPr>
              <a:t>DNS</a:t>
            </a:r>
            <a:endParaRPr lang="en-US" dirty="0" smtClean="0">
              <a:solidFill>
                <a:schemeClr val="accent2">
                  <a:alpha val="99000"/>
                </a:schemeClr>
              </a:solidFill>
            </a:endParaRPr>
          </a:p>
          <a:p>
            <a:pPr marL="259525" lvl="1" indent="0">
              <a:buNone/>
            </a:pPr>
            <a:r>
              <a:rPr lang="zh-CN" altLang="en-US" dirty="0" smtClean="0"/>
              <a:t>在相同的云服务中通过名字解析</a:t>
            </a:r>
            <a:endParaRPr lang="en-US" dirty="0" smtClean="0"/>
          </a:p>
          <a:p>
            <a:pPr marL="259525" lvl="1" indent="0">
              <a:buNone/>
            </a:pPr>
            <a:r>
              <a:rPr lang="zh-CN" altLang="en-US" dirty="0" smtClean="0"/>
              <a:t>机器名在</a:t>
            </a:r>
            <a:r>
              <a:rPr lang="en-US" altLang="zh-CN" dirty="0" smtClean="0"/>
              <a:t>DNS</a:t>
            </a:r>
            <a:r>
              <a:rPr lang="zh-CN" altLang="en-US" dirty="0" smtClean="0"/>
              <a:t>服务中明确地确定并注册</a:t>
            </a:r>
            <a:endParaRPr lang="en-US" dirty="0" smtClean="0"/>
          </a:p>
          <a:p>
            <a:pPr lvl="4"/>
            <a:endParaRPr lang="en-US" dirty="0" smtClean="0"/>
          </a:p>
          <a:p>
            <a:r>
              <a:rPr lang="zh-CN" altLang="en-US" dirty="0" smtClean="0">
                <a:solidFill>
                  <a:schemeClr val="accent2">
                    <a:alpha val="99000"/>
                  </a:schemeClr>
                </a:solidFill>
              </a:rPr>
              <a:t>自己的</a:t>
            </a:r>
            <a:r>
              <a:rPr lang="en-US" altLang="zh-CN" dirty="0" smtClean="0">
                <a:solidFill>
                  <a:schemeClr val="accent2">
                    <a:alpha val="99000"/>
                  </a:schemeClr>
                </a:solidFill>
              </a:rPr>
              <a:t>DNS</a:t>
            </a:r>
            <a:r>
              <a:rPr lang="zh-CN" altLang="en-US" dirty="0" smtClean="0">
                <a:solidFill>
                  <a:schemeClr val="accent2">
                    <a:alpha val="99000"/>
                  </a:schemeClr>
                </a:solidFill>
              </a:rPr>
              <a:t>服务器</a:t>
            </a:r>
            <a:endParaRPr lang="en-US" dirty="0" smtClean="0">
              <a:solidFill>
                <a:schemeClr val="accent2">
                  <a:alpha val="99000"/>
                </a:schemeClr>
              </a:solidFill>
            </a:endParaRPr>
          </a:p>
          <a:p>
            <a:pPr marL="259525" lvl="1" indent="0">
              <a:buNone/>
            </a:pPr>
            <a:r>
              <a:rPr lang="zh-CN" altLang="en-US" dirty="0" smtClean="0"/>
              <a:t>使用您自己内部的</a:t>
            </a:r>
            <a:r>
              <a:rPr lang="en-US" altLang="zh-CN" dirty="0" smtClean="0"/>
              <a:t>DNS</a:t>
            </a:r>
            <a:r>
              <a:rPr lang="zh-CN" altLang="en-US" dirty="0" smtClean="0"/>
              <a:t>服务器</a:t>
            </a:r>
            <a:endParaRPr lang="en-US" dirty="0" smtClean="0"/>
          </a:p>
          <a:p>
            <a:pPr marL="259525" lvl="1" indent="0">
              <a:buNone/>
            </a:pPr>
            <a:r>
              <a:rPr lang="zh-CN" altLang="en-US" dirty="0" smtClean="0"/>
              <a:t>在</a:t>
            </a:r>
            <a:r>
              <a:rPr lang="en-US" altLang="zh-CN" dirty="0" smtClean="0"/>
              <a:t>Windows Azure</a:t>
            </a:r>
            <a:r>
              <a:rPr lang="zh-CN" altLang="en-US" dirty="0" smtClean="0"/>
              <a:t>中部署一个</a:t>
            </a:r>
            <a:r>
              <a:rPr lang="en-US" altLang="zh-CN" dirty="0" smtClean="0"/>
              <a:t>DNS</a:t>
            </a:r>
            <a:r>
              <a:rPr lang="zh-CN" altLang="en-US" dirty="0" smtClean="0"/>
              <a:t>服务器</a:t>
            </a:r>
            <a:endParaRPr lang="en-US" altLang="zh-CN" dirty="0" smtClean="0"/>
          </a:p>
          <a:p>
            <a:pPr marL="259525" lvl="1" indent="0">
              <a:buNone/>
            </a:pPr>
            <a:r>
              <a:rPr lang="zh-CN" altLang="en-US" dirty="0" smtClean="0"/>
              <a:t>使用公共</a:t>
            </a:r>
            <a:r>
              <a:rPr lang="en-US" altLang="zh-CN" dirty="0" smtClean="0"/>
              <a:t>DNS</a:t>
            </a:r>
            <a:r>
              <a:rPr lang="zh-CN" altLang="en-US" dirty="0" smtClean="0"/>
              <a:t>服务</a:t>
            </a:r>
            <a:endParaRPr lang="en-US" dirty="0"/>
          </a:p>
        </p:txBody>
      </p:sp>
    </p:spTree>
    <p:extLst>
      <p:ext uri="{BB962C8B-B14F-4D97-AF65-F5344CB8AC3E}">
        <p14:creationId xmlns:p14="http://schemas.microsoft.com/office/powerpoint/2010/main" val="232624823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协议和端点</a:t>
            </a:r>
            <a:endParaRPr lang="en-US" dirty="0"/>
          </a:p>
        </p:txBody>
      </p:sp>
      <p:sp>
        <p:nvSpPr>
          <p:cNvPr id="3" name="Content Placeholder 2"/>
          <p:cNvSpPr>
            <a:spLocks noGrp="1"/>
          </p:cNvSpPr>
          <p:nvPr>
            <p:ph type="body" sz="quarter" idx="10"/>
          </p:nvPr>
        </p:nvSpPr>
        <p:spPr>
          <a:xfrm>
            <a:off x="389436" y="1085853"/>
            <a:ext cx="8363938" cy="3877985"/>
          </a:xfrm>
        </p:spPr>
        <p:txBody>
          <a:bodyPr/>
          <a:lstStyle/>
          <a:p>
            <a:r>
              <a:rPr lang="zh-CN" altLang="en-US" sz="2000" dirty="0" smtClean="0">
                <a:solidFill>
                  <a:schemeClr val="accent2">
                    <a:alpha val="99000"/>
                  </a:schemeClr>
                </a:solidFill>
              </a:rPr>
              <a:t>支持</a:t>
            </a:r>
            <a:r>
              <a:rPr lang="en-US" altLang="zh-CN" sz="2000" dirty="0" smtClean="0">
                <a:solidFill>
                  <a:schemeClr val="accent2">
                    <a:alpha val="99000"/>
                  </a:schemeClr>
                </a:solidFill>
              </a:rPr>
              <a:t>UDP</a:t>
            </a:r>
            <a:r>
              <a:rPr lang="zh-CN" altLang="en-US" sz="2000" dirty="0" smtClean="0">
                <a:solidFill>
                  <a:schemeClr val="accent2">
                    <a:alpha val="99000"/>
                  </a:schemeClr>
                </a:solidFill>
              </a:rPr>
              <a:t>通讯</a:t>
            </a:r>
            <a:endParaRPr lang="en-US" sz="2000" dirty="0">
              <a:solidFill>
                <a:schemeClr val="accent2">
                  <a:alpha val="99000"/>
                </a:schemeClr>
              </a:solidFill>
            </a:endParaRPr>
          </a:p>
          <a:p>
            <a:pPr marL="259525" lvl="1" indent="0">
              <a:buNone/>
            </a:pPr>
            <a:r>
              <a:rPr lang="zh-CN" altLang="en-US" sz="2000" dirty="0" smtClean="0"/>
              <a:t>对内的通讯支持负载均衡，允许对外通讯</a:t>
            </a:r>
            <a:endParaRPr lang="en-US" sz="2000" dirty="0"/>
          </a:p>
          <a:p>
            <a:pPr lvl="1"/>
            <a:endParaRPr lang="en-US" sz="2000" dirty="0"/>
          </a:p>
          <a:p>
            <a:r>
              <a:rPr lang="zh-CN" altLang="en-US" sz="2000" dirty="0" smtClean="0">
                <a:solidFill>
                  <a:schemeClr val="accent2">
                    <a:alpha val="99000"/>
                  </a:schemeClr>
                </a:solidFill>
              </a:rPr>
              <a:t>支持所有基于</a:t>
            </a:r>
            <a:r>
              <a:rPr lang="en-US" altLang="zh-CN" sz="2000" dirty="0" smtClean="0">
                <a:solidFill>
                  <a:schemeClr val="accent2">
                    <a:alpha val="99000"/>
                  </a:schemeClr>
                </a:solidFill>
              </a:rPr>
              <a:t>IP</a:t>
            </a:r>
            <a:r>
              <a:rPr lang="zh-CN" altLang="en-US" sz="2000" dirty="0" smtClean="0">
                <a:solidFill>
                  <a:schemeClr val="accent2">
                    <a:alpha val="99000"/>
                  </a:schemeClr>
                </a:solidFill>
              </a:rPr>
              <a:t>的协议</a:t>
            </a:r>
            <a:r>
              <a:rPr lang="en-US" sz="2000" dirty="0" smtClean="0">
                <a:solidFill>
                  <a:schemeClr val="accent2">
                    <a:alpha val="99000"/>
                  </a:schemeClr>
                </a:solidFill>
              </a:rPr>
              <a:t> </a:t>
            </a:r>
            <a:r>
              <a:rPr lang="en-US" sz="2000" dirty="0">
                <a:solidFill>
                  <a:schemeClr val="accent2">
                    <a:alpha val="99000"/>
                  </a:schemeClr>
                </a:solidFill>
              </a:rPr>
              <a:t>(VM to VM)</a:t>
            </a:r>
          </a:p>
          <a:p>
            <a:pPr marL="259525" lvl="1" indent="0">
              <a:buNone/>
            </a:pPr>
            <a:r>
              <a:rPr lang="zh-CN" altLang="en-US" sz="2000" dirty="0" smtClean="0"/>
              <a:t>实例到实例的通讯</a:t>
            </a:r>
            <a:endParaRPr lang="en-US" sz="2000" dirty="0"/>
          </a:p>
          <a:p>
            <a:pPr marL="259525" lvl="1" indent="0">
              <a:buNone/>
            </a:pPr>
            <a:r>
              <a:rPr lang="en-US" sz="2000" dirty="0"/>
              <a:t>TCP, UDP </a:t>
            </a:r>
            <a:r>
              <a:rPr lang="zh-CN" altLang="en-US" sz="2000" dirty="0" smtClean="0"/>
              <a:t>和</a:t>
            </a:r>
            <a:r>
              <a:rPr lang="en-US" sz="2000" dirty="0" smtClean="0"/>
              <a:t>ICMP</a:t>
            </a:r>
            <a:r>
              <a:rPr lang="en-US" sz="2000" dirty="0"/>
              <a:t>, </a:t>
            </a:r>
            <a:r>
              <a:rPr lang="zh-CN" altLang="en-US" sz="2000" dirty="0" smtClean="0"/>
              <a:t>动态</a:t>
            </a:r>
            <a:r>
              <a:rPr lang="zh-CN" altLang="en-US" sz="2000" dirty="0"/>
              <a:t>端口</a:t>
            </a:r>
            <a:endParaRPr lang="en-US" sz="2000" dirty="0"/>
          </a:p>
          <a:p>
            <a:pPr lvl="1"/>
            <a:endParaRPr lang="en-US" sz="2000" dirty="0">
              <a:solidFill>
                <a:schemeClr val="accent2">
                  <a:alpha val="99000"/>
                </a:schemeClr>
              </a:solidFill>
            </a:endParaRPr>
          </a:p>
          <a:p>
            <a:r>
              <a:rPr lang="zh-CN" altLang="en-US" sz="2000" dirty="0" smtClean="0">
                <a:solidFill>
                  <a:schemeClr val="accent2">
                    <a:alpha val="99000"/>
                  </a:schemeClr>
                </a:solidFill>
              </a:rPr>
              <a:t>端口转发端点</a:t>
            </a:r>
            <a:r>
              <a:rPr lang="en-US" altLang="zh-CN" sz="2000" dirty="0">
                <a:solidFill>
                  <a:schemeClr val="accent2">
                    <a:alpha val="99000"/>
                  </a:schemeClr>
                </a:solidFill>
              </a:rPr>
              <a:t>Port Forwarded Endpoints</a:t>
            </a:r>
          </a:p>
          <a:p>
            <a:pPr marL="259525" lvl="1" indent="0">
              <a:buNone/>
            </a:pPr>
            <a:r>
              <a:rPr lang="zh-CN" altLang="en-US" sz="2000" dirty="0" smtClean="0"/>
              <a:t>在相同的云应用中直接到多个</a:t>
            </a:r>
            <a:r>
              <a:rPr lang="en-US" altLang="zh-CN" sz="2000" dirty="0" smtClean="0"/>
              <a:t>VM</a:t>
            </a:r>
            <a:r>
              <a:rPr lang="zh-CN" altLang="en-US" sz="2000" dirty="0" smtClean="0"/>
              <a:t>的通讯</a:t>
            </a:r>
            <a:endParaRPr lang="en-US" sz="2000" dirty="0"/>
          </a:p>
          <a:p>
            <a:endParaRPr lang="en-US" sz="2000" dirty="0">
              <a:solidFill>
                <a:schemeClr val="accent2">
                  <a:alpha val="99000"/>
                </a:schemeClr>
              </a:solidFill>
            </a:endParaRPr>
          </a:p>
          <a:p>
            <a:r>
              <a:rPr lang="zh-CN" altLang="en-US" sz="2000" dirty="0" smtClean="0">
                <a:solidFill>
                  <a:schemeClr val="accent2">
                    <a:alpha val="99000"/>
                  </a:schemeClr>
                </a:solidFill>
              </a:rPr>
              <a:t>自定义的负载均衡健康情况探测</a:t>
            </a:r>
            <a:endParaRPr lang="en-US" sz="2000" dirty="0">
              <a:solidFill>
                <a:schemeClr val="accent2">
                  <a:alpha val="99000"/>
                </a:schemeClr>
              </a:solidFill>
            </a:endParaRPr>
          </a:p>
          <a:p>
            <a:pPr marL="259525" lvl="1" indent="0">
              <a:buNone/>
            </a:pPr>
            <a:r>
              <a:rPr lang="zh-CN" altLang="en-US" sz="2000" dirty="0" smtClean="0"/>
              <a:t>含有超时的健康状态检查</a:t>
            </a:r>
            <a:endParaRPr lang="en-US" sz="2000" dirty="0"/>
          </a:p>
          <a:p>
            <a:pPr marL="259525" lvl="1" indent="0">
              <a:buNone/>
            </a:pPr>
            <a:r>
              <a:rPr lang="zh-CN" altLang="en-US" sz="2000" dirty="0" smtClean="0"/>
              <a:t>基于</a:t>
            </a:r>
            <a:r>
              <a:rPr lang="en-US" altLang="zh-CN" sz="2000" dirty="0" smtClean="0"/>
              <a:t>HTTP</a:t>
            </a:r>
            <a:r>
              <a:rPr lang="zh-CN" altLang="en-US" sz="2000" dirty="0" smtClean="0"/>
              <a:t>的探测，允许小块的健康检查控制</a:t>
            </a:r>
            <a:endParaRPr lang="en-US" sz="2000" dirty="0"/>
          </a:p>
          <a:p>
            <a:endParaRPr lang="en-US" sz="2000" dirty="0"/>
          </a:p>
        </p:txBody>
      </p:sp>
    </p:spTree>
    <p:extLst>
      <p:ext uri="{BB962C8B-B14F-4D97-AF65-F5344CB8AC3E}">
        <p14:creationId xmlns:p14="http://schemas.microsoft.com/office/powerpoint/2010/main" val="48281765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a:xfrm>
            <a:off x="389436" y="171451"/>
            <a:ext cx="8363938" cy="567848"/>
          </a:xfrm>
        </p:spPr>
        <p:txBody>
          <a:bodyPr/>
          <a:lstStyle/>
          <a:p>
            <a:r>
              <a:rPr lang="zh-CN" altLang="en-US" dirty="0" smtClean="0"/>
              <a:t>端口转发端点</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109823" y="1496332"/>
            <a:ext cx="889297" cy="571767"/>
            <a:chOff x="768452" y="2640917"/>
            <a:chExt cx="1920240" cy="1538524"/>
          </a:xfrm>
        </p:grpSpPr>
        <p:sp>
          <p:nvSpPr>
            <p:cNvPr id="74" name="Rectangle 73"/>
            <p:cNvSpPr/>
            <p:nvPr/>
          </p:nvSpPr>
          <p:spPr bwMode="auto">
            <a:xfrm>
              <a:off x="798083" y="2640917"/>
              <a:ext cx="1805428"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3389</a:t>
              </a:r>
              <a:endParaRPr lang="en-US" sz="1400" dirty="0">
                <a:ln>
                  <a:solidFill>
                    <a:schemeClr val="bg1">
                      <a:alpha val="0"/>
                    </a:schemeClr>
                  </a:solidFill>
                </a:ln>
                <a:solidFill>
                  <a:srgbClr val="595959">
                    <a:alpha val="99000"/>
                  </a:srgbClr>
                </a:solidFill>
              </a:endParaRP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45477" y="1519625"/>
            <a:ext cx="889297" cy="571767"/>
            <a:chOff x="768452" y="2640917"/>
            <a:chExt cx="1920240"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864693" y="2640917"/>
              <a:ext cx="1805431"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smtClean="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5586</a:t>
              </a:r>
              <a:endParaRPr lang="en-US" sz="1400" dirty="0">
                <a:ln>
                  <a:solidFill>
                    <a:schemeClr val="bg1">
                      <a:alpha val="0"/>
                    </a:schemeClr>
                  </a:solidFill>
                </a:ln>
                <a:solidFill>
                  <a:srgbClr val="595959">
                    <a:alpha val="99000"/>
                  </a:srgbClr>
                </a:solidFill>
              </a:endParaRPr>
            </a:p>
          </p:txBody>
        </p:sp>
      </p:grpSp>
      <p:grpSp>
        <p:nvGrpSpPr>
          <p:cNvPr id="81" name="Group 80"/>
          <p:cNvGrpSpPr/>
          <p:nvPr/>
        </p:nvGrpSpPr>
        <p:grpSpPr>
          <a:xfrm>
            <a:off x="2976325" y="2944132"/>
            <a:ext cx="889297" cy="571767"/>
            <a:chOff x="768452" y="2640917"/>
            <a:chExt cx="1920240"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798084" y="2640917"/>
              <a:ext cx="1805431"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smtClean="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5587</a:t>
              </a:r>
              <a:endParaRPr lang="en-US" sz="1400" dirty="0">
                <a:ln>
                  <a:solidFill>
                    <a:schemeClr val="bg1">
                      <a:alpha val="0"/>
                    </a:schemeClr>
                  </a:solidFill>
                </a:ln>
                <a:solidFill>
                  <a:srgbClr val="595959">
                    <a:alpha val="99000"/>
                  </a:srgbClr>
                </a:solidFill>
              </a:endParaRPr>
            </a:p>
          </p:txBody>
        </p:sp>
      </p:grpSp>
      <p:sp>
        <p:nvSpPr>
          <p:cNvPr id="10" name="TextBox 9"/>
          <p:cNvSpPr txBox="1"/>
          <p:nvPr/>
        </p:nvSpPr>
        <p:spPr>
          <a:xfrm>
            <a:off x="2740777" y="4195405"/>
            <a:ext cx="4852290" cy="443198"/>
          </a:xfrm>
          <a:prstGeom prst="rect">
            <a:avLst/>
          </a:prstGeom>
          <a:noFill/>
        </p:spPr>
        <p:txBody>
          <a:bodyPr wrap="none" lIns="0" tIns="0" rIns="0" bIns="0" rtlCol="0">
            <a:spAutoFit/>
          </a:bodyPr>
          <a:lstStyle/>
          <a:p>
            <a:pPr>
              <a:lnSpc>
                <a:spcPct val="90000"/>
              </a:lnSpc>
              <a:spcBef>
                <a:spcPct val="20000"/>
              </a:spcBef>
              <a:buSzPct val="80000"/>
            </a:pPr>
            <a:r>
              <a:rPr lang="zh-CN" altLang="en-US" sz="3200" dirty="0" smtClean="0">
                <a:solidFill>
                  <a:schemeClr val="tx2">
                    <a:alpha val="99000"/>
                  </a:schemeClr>
                </a:solidFill>
              </a:rPr>
              <a:t>每个云服务只有一个公共</a:t>
            </a:r>
            <a:r>
              <a:rPr lang="en-US" altLang="zh-CN" sz="3200" dirty="0" smtClean="0">
                <a:solidFill>
                  <a:schemeClr val="tx2">
                    <a:alpha val="99000"/>
                  </a:schemeClr>
                </a:solidFill>
              </a:rPr>
              <a:t>IP</a:t>
            </a:r>
            <a:endParaRPr lang="en-US" sz="3200" dirty="0">
              <a:solidFill>
                <a:schemeClr val="tx2">
                  <a:alpha val="99000"/>
                </a:schemeClr>
              </a:solidFill>
            </a:endParaRPr>
          </a:p>
        </p:txBody>
      </p:sp>
      <p:sp>
        <p:nvSpPr>
          <p:cNvPr id="85" name="Rectangle 84"/>
          <p:cNvSpPr/>
          <p:nvPr/>
        </p:nvSpPr>
        <p:spPr bwMode="auto">
          <a:xfrm>
            <a:off x="6069824" y="871869"/>
            <a:ext cx="1698518" cy="307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zh-CN" altLang="en-US" sz="1400" dirty="0" smtClean="0">
                <a:ln>
                  <a:solidFill>
                    <a:schemeClr val="bg1">
                      <a:alpha val="0"/>
                    </a:schemeClr>
                  </a:solidFill>
                </a:ln>
                <a:solidFill>
                  <a:srgbClr val="595959">
                    <a:alpha val="99000"/>
                  </a:srgbClr>
                </a:solidFill>
              </a:rPr>
              <a:t>云应用</a:t>
            </a:r>
            <a:r>
              <a:rPr lang="en-US" sz="1400" dirty="0" smtClean="0">
                <a:ln>
                  <a:solidFill>
                    <a:schemeClr val="bg1">
                      <a:alpha val="0"/>
                    </a:schemeClr>
                  </a:solidFill>
                </a:ln>
                <a:solidFill>
                  <a:srgbClr val="595959">
                    <a:alpha val="99000"/>
                  </a:srgbClr>
                </a:solidFill>
              </a:rPr>
              <a:t> </a:t>
            </a:r>
            <a:r>
              <a:rPr lang="en-US" sz="1400" dirty="0">
                <a:ln>
                  <a:solidFill>
                    <a:schemeClr val="bg1">
                      <a:alpha val="0"/>
                    </a:schemeClr>
                  </a:solidFill>
                </a:ln>
                <a:solidFill>
                  <a:srgbClr val="595959">
                    <a:alpha val="99000"/>
                  </a:srgbClr>
                </a:solidFill>
              </a:rPr>
              <a:t>/ </a:t>
            </a:r>
            <a:r>
              <a:rPr lang="zh-CN" altLang="en-US" sz="1400" dirty="0" smtClean="0">
                <a:ln>
                  <a:solidFill>
                    <a:schemeClr val="bg1">
                      <a:alpha val="0"/>
                    </a:schemeClr>
                  </a:solidFill>
                </a:ln>
                <a:solidFill>
                  <a:srgbClr val="595959">
                    <a:alpha val="99000"/>
                  </a:srgbClr>
                </a:solidFill>
              </a:rPr>
              <a:t>托管的服务</a:t>
            </a:r>
            <a:endParaRPr lang="en-US" sz="1400" dirty="0">
              <a:ln>
                <a:solidFill>
                  <a:schemeClr val="bg1">
                    <a:alpha val="0"/>
                  </a:schemeClr>
                </a:solidFill>
              </a:ln>
              <a:solidFill>
                <a:srgbClr val="595959">
                  <a:alpha val="99000"/>
                </a:srgbClr>
              </a:solidFill>
            </a:endParaRPr>
          </a:p>
        </p:txBody>
      </p:sp>
      <p:sp>
        <p:nvSpPr>
          <p:cNvPr id="11" name="TextBox 10"/>
          <p:cNvSpPr txBox="1"/>
          <p:nvPr/>
        </p:nvSpPr>
        <p:spPr>
          <a:xfrm>
            <a:off x="381000" y="1280160"/>
            <a:ext cx="1640706" cy="1495794"/>
          </a:xfrm>
          <a:prstGeom prst="rect">
            <a:avLst/>
          </a:prstGeom>
          <a:noFill/>
        </p:spPr>
        <p:txBody>
          <a:bodyPr wrap="none" lIns="0" tIns="0" rIns="0" bIns="0" rtlCol="0">
            <a:spAutoFit/>
          </a:bodyPr>
          <a:lstStyle/>
          <a:p>
            <a:pPr>
              <a:lnSpc>
                <a:spcPct val="90000"/>
              </a:lnSpc>
              <a:spcBef>
                <a:spcPct val="20000"/>
              </a:spcBef>
              <a:buSzPct val="80000"/>
            </a:pPr>
            <a:r>
              <a:rPr lang="zh-CN" altLang="en-US" sz="2000" dirty="0" smtClean="0">
                <a:solidFill>
                  <a:schemeClr val="accent2">
                    <a:alpha val="99000"/>
                  </a:schemeClr>
                </a:solidFill>
              </a:rPr>
              <a:t>端点集合</a:t>
            </a:r>
            <a:endParaRPr lang="en-US" sz="2000" dirty="0">
              <a:solidFill>
                <a:schemeClr val="accent2">
                  <a:alpha val="99000"/>
                </a:schemeClr>
              </a:solidFill>
            </a:endParaRPr>
          </a:p>
          <a:p>
            <a:pPr>
              <a:lnSpc>
                <a:spcPct val="90000"/>
              </a:lnSpc>
              <a:spcBef>
                <a:spcPct val="20000"/>
              </a:spcBef>
              <a:buSzPct val="80000"/>
            </a:pPr>
            <a:r>
              <a:rPr lang="zh-CN" altLang="en-US" dirty="0" smtClean="0">
                <a:gradFill>
                  <a:gsLst>
                    <a:gs pos="0">
                      <a:srgbClr val="595959"/>
                    </a:gs>
                    <a:gs pos="86000">
                      <a:srgbClr val="595959"/>
                    </a:gs>
                  </a:gsLst>
                  <a:lin ang="5400000" scaled="0"/>
                </a:gradFill>
              </a:rPr>
              <a:t>公共端口</a:t>
            </a:r>
            <a:endParaRPr lang="en-US" dirty="0">
              <a:gradFill>
                <a:gsLst>
                  <a:gs pos="0">
                    <a:srgbClr val="595959"/>
                  </a:gs>
                  <a:gs pos="86000">
                    <a:srgbClr val="595959"/>
                  </a:gs>
                </a:gsLst>
                <a:lin ang="5400000" scaled="0"/>
              </a:gradFill>
            </a:endParaRPr>
          </a:p>
          <a:p>
            <a:pPr>
              <a:lnSpc>
                <a:spcPct val="90000"/>
              </a:lnSpc>
              <a:spcBef>
                <a:spcPct val="20000"/>
              </a:spcBef>
              <a:buSzPct val="80000"/>
            </a:pPr>
            <a:r>
              <a:rPr lang="zh-CN" altLang="en-US" dirty="0" smtClean="0">
                <a:gradFill>
                  <a:gsLst>
                    <a:gs pos="0">
                      <a:srgbClr val="595959"/>
                    </a:gs>
                    <a:gs pos="86000">
                      <a:srgbClr val="595959"/>
                    </a:gs>
                  </a:gsLst>
                  <a:lin ang="5400000" scaled="0"/>
                </a:gradFill>
              </a:rPr>
              <a:t>本地端口</a:t>
            </a:r>
            <a:endParaRPr lang="en-US" altLang="zh-CN" dirty="0" smtClean="0">
              <a:gradFill>
                <a:gsLst>
                  <a:gs pos="0">
                    <a:srgbClr val="595959"/>
                  </a:gs>
                  <a:gs pos="86000">
                    <a:srgbClr val="595959"/>
                  </a:gs>
                </a:gsLst>
                <a:lin ang="5400000" scaled="0"/>
              </a:gradFill>
            </a:endParaRPr>
          </a:p>
          <a:p>
            <a:pPr>
              <a:lnSpc>
                <a:spcPct val="90000"/>
              </a:lnSpc>
              <a:spcBef>
                <a:spcPct val="20000"/>
              </a:spcBef>
              <a:buSzPct val="80000"/>
            </a:pPr>
            <a:r>
              <a:rPr lang="zh-CN" altLang="en-US" dirty="0">
                <a:gradFill>
                  <a:gsLst>
                    <a:gs pos="0">
                      <a:srgbClr val="595959"/>
                    </a:gs>
                    <a:gs pos="86000">
                      <a:srgbClr val="595959"/>
                    </a:gs>
                  </a:gsLst>
                  <a:lin ang="5400000" scaled="0"/>
                </a:gradFill>
              </a:rPr>
              <a:t>协</a:t>
            </a:r>
            <a:r>
              <a:rPr lang="zh-CN" altLang="en-US" dirty="0" smtClean="0">
                <a:gradFill>
                  <a:gsLst>
                    <a:gs pos="0">
                      <a:srgbClr val="595959"/>
                    </a:gs>
                    <a:gs pos="86000">
                      <a:srgbClr val="595959"/>
                    </a:gs>
                  </a:gsLst>
                  <a:lin ang="5400000" scaled="0"/>
                </a:gradFill>
              </a:rPr>
              <a:t>议</a:t>
            </a:r>
            <a:r>
              <a:rPr lang="en-US" dirty="0" smtClean="0">
                <a:gradFill>
                  <a:gsLst>
                    <a:gs pos="0">
                      <a:srgbClr val="595959"/>
                    </a:gs>
                    <a:gs pos="86000">
                      <a:srgbClr val="595959"/>
                    </a:gs>
                  </a:gsLst>
                  <a:lin ang="5400000" scaled="0"/>
                </a:gradFill>
              </a:rPr>
              <a:t> </a:t>
            </a:r>
            <a:r>
              <a:rPr lang="en-US" dirty="0">
                <a:gradFill>
                  <a:gsLst>
                    <a:gs pos="0">
                      <a:srgbClr val="595959"/>
                    </a:gs>
                    <a:gs pos="86000">
                      <a:srgbClr val="595959"/>
                    </a:gs>
                  </a:gsLst>
                  <a:lin ang="5400000" scaled="0"/>
                </a:gradFill>
              </a:rPr>
              <a:t>(TCP/UDP)</a:t>
            </a:r>
          </a:p>
          <a:p>
            <a:pPr>
              <a:lnSpc>
                <a:spcPct val="90000"/>
              </a:lnSpc>
              <a:spcBef>
                <a:spcPct val="20000"/>
              </a:spcBef>
              <a:buSzPct val="80000"/>
            </a:pPr>
            <a:r>
              <a:rPr lang="zh-CN" altLang="en-US" dirty="0" smtClean="0">
                <a:gradFill>
                  <a:gsLst>
                    <a:gs pos="0">
                      <a:srgbClr val="595959"/>
                    </a:gs>
                    <a:gs pos="86000">
                      <a:srgbClr val="595959"/>
                    </a:gs>
                  </a:gsLst>
                  <a:lin ang="5400000" scaled="0"/>
                </a:gradFill>
              </a:rPr>
              <a:t>名称</a:t>
            </a:r>
            <a:endParaRPr lang="en-US" dirty="0">
              <a:gradFill>
                <a:gsLst>
                  <a:gs pos="0">
                    <a:srgbClr val="595959"/>
                  </a:gs>
                  <a:gs pos="86000">
                    <a:srgbClr val="595959"/>
                  </a:gs>
                </a:gsLst>
                <a:lin ang="5400000" scaled="0"/>
              </a:gradFill>
            </a:endParaRPr>
          </a:p>
        </p:txBody>
      </p:sp>
      <p:grpSp>
        <p:nvGrpSpPr>
          <p:cNvPr id="75" name="Group 74"/>
          <p:cNvGrpSpPr/>
          <p:nvPr/>
        </p:nvGrpSpPr>
        <p:grpSpPr>
          <a:xfrm>
            <a:off x="5120622" y="2991489"/>
            <a:ext cx="889297" cy="571767"/>
            <a:chOff x="768453" y="2640917"/>
            <a:chExt cx="1920240"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798083" y="2640917"/>
              <a:ext cx="1805428"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3389</a:t>
              </a:r>
              <a:endParaRPr lang="en-US" sz="1400" dirty="0">
                <a:ln>
                  <a:solidFill>
                    <a:schemeClr val="bg1">
                      <a:alpha val="0"/>
                    </a:schemeClr>
                  </a:solidFill>
                </a:ln>
                <a:solidFill>
                  <a:srgbClr val="595959">
                    <a:alpha val="99000"/>
                  </a:srgbClr>
                </a:solidFill>
              </a:endParaRPr>
            </a:p>
          </p:txBody>
        </p:sp>
      </p:grpSp>
    </p:spTree>
    <p:extLst>
      <p:ext uri="{BB962C8B-B14F-4D97-AF65-F5344CB8AC3E}">
        <p14:creationId xmlns:p14="http://schemas.microsoft.com/office/powerpoint/2010/main" val="356507056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负载平衡集合</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zh-CN" altLang="en-US" sz="2100" spc="-38" dirty="0" smtClean="0">
                <a:ln>
                  <a:solidFill>
                    <a:schemeClr val="bg1">
                      <a:alpha val="0"/>
                    </a:schemeClr>
                  </a:solidFill>
                </a:ln>
                <a:solidFill>
                  <a:srgbClr val="595959">
                    <a:alpha val="99000"/>
                  </a:srgbClr>
                </a:solidFill>
              </a:rPr>
              <a:t>云应用</a:t>
            </a:r>
            <a:endParaRPr lang="en-US" sz="2100" spc="-38" dirty="0">
              <a:ln>
                <a:solidFill>
                  <a:schemeClr val="bg1">
                    <a:alpha val="0"/>
                  </a:schemeClr>
                </a:solidFill>
              </a:ln>
              <a:solidFill>
                <a:srgbClr val="595959">
                  <a:alpha val="99000"/>
                </a:srgbClr>
              </a:solidFill>
            </a:endParaRP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zh-CN" altLang="en-US" sz="2000" dirty="0" smtClean="0">
                <a:solidFill>
                  <a:schemeClr val="accent2">
                    <a:alpha val="99000"/>
                  </a:schemeClr>
                </a:solidFill>
              </a:rPr>
              <a:t>端点集合</a:t>
            </a:r>
            <a:endParaRPr lang="en-US" sz="2000" dirty="0" smtClean="0">
              <a:solidFill>
                <a:schemeClr val="accent2">
                  <a:alpha val="99000"/>
                </a:schemeClr>
              </a:solidFill>
            </a:endParaRPr>
          </a:p>
          <a:p>
            <a:pPr>
              <a:lnSpc>
                <a:spcPct val="90000"/>
              </a:lnSpc>
              <a:spcBef>
                <a:spcPct val="20000"/>
              </a:spcBef>
              <a:buSzPct val="80000"/>
            </a:pPr>
            <a:r>
              <a:rPr lang="zh-CN" altLang="en-US" dirty="0" smtClean="0">
                <a:gradFill>
                  <a:gsLst>
                    <a:gs pos="0">
                      <a:srgbClr val="595959"/>
                    </a:gs>
                    <a:gs pos="86000">
                      <a:srgbClr val="595959"/>
                    </a:gs>
                  </a:gsLst>
                  <a:lin ang="5400000" scaled="0"/>
                </a:gradFill>
              </a:rPr>
              <a:t>公开端口</a:t>
            </a:r>
            <a:endParaRPr lang="en-US" altLang="zh-CN" dirty="0" smtClean="0">
              <a:gradFill>
                <a:gsLst>
                  <a:gs pos="0">
                    <a:srgbClr val="595959"/>
                  </a:gs>
                  <a:gs pos="86000">
                    <a:srgbClr val="595959"/>
                  </a:gs>
                </a:gsLst>
                <a:lin ang="5400000" scaled="0"/>
              </a:gradFill>
            </a:endParaRPr>
          </a:p>
          <a:p>
            <a:pPr>
              <a:lnSpc>
                <a:spcPct val="90000"/>
              </a:lnSpc>
              <a:spcBef>
                <a:spcPct val="20000"/>
              </a:spcBef>
              <a:buSzPct val="80000"/>
            </a:pPr>
            <a:r>
              <a:rPr lang="zh-CN" altLang="en-US" dirty="0">
                <a:gradFill>
                  <a:gsLst>
                    <a:gs pos="0">
                      <a:srgbClr val="595959"/>
                    </a:gs>
                    <a:gs pos="86000">
                      <a:srgbClr val="595959"/>
                    </a:gs>
                  </a:gsLst>
                  <a:lin ang="5400000" scaled="0"/>
                </a:gradFill>
              </a:rPr>
              <a:t>本</a:t>
            </a:r>
            <a:r>
              <a:rPr lang="zh-CN" altLang="en-US" dirty="0" smtClean="0">
                <a:gradFill>
                  <a:gsLst>
                    <a:gs pos="0">
                      <a:srgbClr val="595959"/>
                    </a:gs>
                    <a:gs pos="86000">
                      <a:srgbClr val="595959"/>
                    </a:gs>
                  </a:gsLst>
                  <a:lin ang="5400000" scaled="0"/>
                </a:gradFill>
              </a:rPr>
              <a:t>地端口</a:t>
            </a:r>
            <a:endParaRPr lang="en-US" altLang="zh-CN" dirty="0" smtClean="0">
              <a:gradFill>
                <a:gsLst>
                  <a:gs pos="0">
                    <a:srgbClr val="595959"/>
                  </a:gs>
                  <a:gs pos="86000">
                    <a:srgbClr val="595959"/>
                  </a:gs>
                </a:gsLst>
                <a:lin ang="5400000" scaled="0"/>
              </a:gradFill>
            </a:endParaRPr>
          </a:p>
          <a:p>
            <a:pPr>
              <a:lnSpc>
                <a:spcPct val="90000"/>
              </a:lnSpc>
              <a:spcBef>
                <a:spcPct val="20000"/>
              </a:spcBef>
              <a:buSzPct val="80000"/>
            </a:pPr>
            <a:r>
              <a:rPr lang="zh-CN" altLang="en-US" dirty="0">
                <a:gradFill>
                  <a:gsLst>
                    <a:gs pos="0">
                      <a:srgbClr val="595959"/>
                    </a:gs>
                    <a:gs pos="86000">
                      <a:srgbClr val="595959"/>
                    </a:gs>
                  </a:gsLst>
                  <a:lin ang="5400000" scaled="0"/>
                </a:gradFill>
              </a:rPr>
              <a:t>协</a:t>
            </a:r>
            <a:r>
              <a:rPr lang="zh-CN" altLang="en-US" dirty="0" smtClean="0">
                <a:gradFill>
                  <a:gsLst>
                    <a:gs pos="0">
                      <a:srgbClr val="595959"/>
                    </a:gs>
                    <a:gs pos="86000">
                      <a:srgbClr val="595959"/>
                    </a:gs>
                  </a:gsLst>
                  <a:lin ang="5400000" scaled="0"/>
                </a:gradFill>
              </a:rPr>
              <a:t>议</a:t>
            </a:r>
            <a:r>
              <a:rPr lang="en-US" altLang="zh-CN" dirty="0">
                <a:gradFill>
                  <a:gsLst>
                    <a:gs pos="0">
                      <a:srgbClr val="595959"/>
                    </a:gs>
                    <a:gs pos="86000">
                      <a:srgbClr val="595959"/>
                    </a:gs>
                  </a:gsLst>
                  <a:lin ang="5400000" scaled="0"/>
                </a:gradFill>
              </a:rPr>
              <a:t>(TCP/UDP)</a:t>
            </a:r>
          </a:p>
          <a:p>
            <a:pPr>
              <a:lnSpc>
                <a:spcPct val="90000"/>
              </a:lnSpc>
              <a:spcBef>
                <a:spcPct val="20000"/>
              </a:spcBef>
              <a:buSzPct val="80000"/>
            </a:pPr>
            <a:r>
              <a:rPr lang="zh-CN" altLang="en-US" dirty="0" smtClean="0">
                <a:gradFill>
                  <a:gsLst>
                    <a:gs pos="0">
                      <a:srgbClr val="595959"/>
                    </a:gs>
                    <a:gs pos="86000">
                      <a:srgbClr val="595959"/>
                    </a:gs>
                  </a:gsLst>
                  <a:lin ang="5400000" scaled="0"/>
                </a:gradFill>
              </a:rPr>
              <a:t>名称</a:t>
            </a:r>
            <a:endParaRPr lang="en-US" dirty="0" smtClean="0">
              <a:gradFill>
                <a:gsLst>
                  <a:gs pos="0">
                    <a:srgbClr val="595959"/>
                  </a:gs>
                  <a:gs pos="86000">
                    <a:srgbClr val="595959"/>
                  </a:gs>
                </a:gsLst>
                <a:lin ang="5400000" scaled="0"/>
              </a:gradFill>
            </a:endParaRP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1072363" y="2674644"/>
              <a:ext cx="1390069"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80</a:t>
              </a:r>
              <a:endParaRPr lang="en-US" sz="1400" dirty="0">
                <a:ln>
                  <a:solidFill>
                    <a:schemeClr val="bg1">
                      <a:alpha val="0"/>
                    </a:schemeClr>
                  </a:solidFill>
                </a:ln>
                <a:solidFill>
                  <a:srgbClr val="595959">
                    <a:alpha val="99000"/>
                  </a:srgbClr>
                </a:solidFill>
              </a:endParaRP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35062768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zh-CN" altLang="en-US" dirty="0" smtClean="0"/>
              <a:t>虚拟机</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支持关键的服务器应用</a:t>
            </a:r>
            <a:endParaRPr lang="en-US" sz="2000" dirty="0">
              <a:solidFill>
                <a:schemeClr val="bg1">
                  <a:alpha val="99000"/>
                </a:schemeClr>
              </a:solidFill>
            </a:endParaRP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简单的存储管理</a:t>
            </a:r>
            <a:endParaRPr lang="en-US" sz="2000" dirty="0">
              <a:solidFill>
                <a:schemeClr val="bg1">
                  <a:alpha val="99000"/>
                </a:schemeClr>
              </a:solidFill>
            </a:endParaRP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高可用性</a:t>
            </a:r>
            <a:endParaRPr lang="en-US" sz="2000" dirty="0">
              <a:solidFill>
                <a:schemeClr val="bg1">
                  <a:alpha val="99000"/>
                </a:schemeClr>
              </a:solidFill>
            </a:endParaRP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高级网络</a:t>
            </a:r>
            <a:endParaRPr lang="en-US" sz="2000" dirty="0">
              <a:solidFill>
                <a:schemeClr val="bg1">
                  <a:alpha val="99000"/>
                </a:schemeClr>
              </a:solidFill>
            </a:endParaRP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和计算</a:t>
            </a:r>
            <a:r>
              <a:rPr lang="en-US" altLang="zh-CN" sz="2000" dirty="0" err="1" smtClean="0">
                <a:solidFill>
                  <a:schemeClr val="bg1">
                    <a:alpha val="99000"/>
                  </a:schemeClr>
                </a:solidFill>
              </a:rPr>
              <a:t>PaaS</a:t>
            </a:r>
            <a:r>
              <a:rPr lang="zh-CN" altLang="en-US" sz="2000" dirty="0" smtClean="0">
                <a:solidFill>
                  <a:schemeClr val="bg1">
                    <a:alpha val="99000"/>
                  </a:schemeClr>
                </a:solidFill>
              </a:rPr>
              <a:t>集成</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29670915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zh-CN" altLang="en-US" dirty="0" smtClean="0"/>
              <a:t>自定义负载均衡探测</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zh-CN" altLang="en-US" sz="2100" spc="-38" dirty="0" smtClean="0">
                <a:ln>
                  <a:solidFill>
                    <a:schemeClr val="bg1">
                      <a:alpha val="0"/>
                    </a:schemeClr>
                  </a:solidFill>
                </a:ln>
                <a:solidFill>
                  <a:srgbClr val="595959">
                    <a:alpha val="99000"/>
                  </a:srgbClr>
                </a:solidFill>
              </a:rPr>
              <a:t>云应用</a:t>
            </a:r>
            <a:endParaRPr lang="en-US" sz="2100" spc="-38" dirty="0">
              <a:ln>
                <a:solidFill>
                  <a:schemeClr val="bg1">
                    <a:alpha val="0"/>
                  </a:schemeClr>
                </a:solidFill>
              </a:ln>
              <a:solidFill>
                <a:srgbClr val="595959">
                  <a:alpha val="99000"/>
                </a:srgbClr>
              </a:solidFill>
            </a:endParaRP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136034"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zh-CN" altLang="en-US" dirty="0" smtClean="0">
                <a:solidFill>
                  <a:schemeClr val="accent2">
                    <a:alpha val="99000"/>
                  </a:schemeClr>
                </a:solidFill>
              </a:rPr>
              <a:t>负载均衡器嗅探</a:t>
            </a:r>
            <a:endParaRPr lang="en-US" dirty="0" smtClean="0">
              <a:solidFill>
                <a:schemeClr val="accent2">
                  <a:alpha val="99000"/>
                </a:schemeClr>
              </a:solidFill>
            </a:endParaRPr>
          </a:p>
          <a:p>
            <a:pPr>
              <a:lnSpc>
                <a:spcPct val="90000"/>
              </a:lnSpc>
              <a:spcBef>
                <a:spcPct val="20000"/>
              </a:spcBef>
              <a:buSzPct val="80000"/>
            </a:pPr>
            <a:r>
              <a:rPr lang="zh-CN" altLang="en-US" dirty="0">
                <a:gradFill>
                  <a:gsLst>
                    <a:gs pos="0">
                      <a:srgbClr val="595959"/>
                    </a:gs>
                    <a:gs pos="86000">
                      <a:srgbClr val="595959"/>
                    </a:gs>
                  </a:gsLst>
                  <a:lin ang="5400000" scaled="0"/>
                </a:gradFill>
              </a:rPr>
              <a:t>名称</a:t>
            </a:r>
            <a:endParaRPr lang="en-US" dirty="0">
              <a:gradFill>
                <a:gsLst>
                  <a:gs pos="0">
                    <a:srgbClr val="595959"/>
                  </a:gs>
                  <a:gs pos="86000">
                    <a:srgbClr val="595959"/>
                  </a:gs>
                </a:gsLst>
                <a:lin ang="5400000" scaled="0"/>
              </a:gradFill>
            </a:endParaRPr>
          </a:p>
          <a:p>
            <a:pPr>
              <a:lnSpc>
                <a:spcPct val="90000"/>
              </a:lnSpc>
              <a:spcBef>
                <a:spcPct val="20000"/>
              </a:spcBef>
              <a:buSzPct val="80000"/>
            </a:pPr>
            <a:r>
              <a:rPr lang="zh-CN" altLang="en-US" dirty="0" smtClean="0">
                <a:gradFill>
                  <a:gsLst>
                    <a:gs pos="0">
                      <a:srgbClr val="595959"/>
                    </a:gs>
                    <a:gs pos="86000">
                      <a:srgbClr val="595959"/>
                    </a:gs>
                  </a:gsLst>
                  <a:lin ang="5400000" scaled="0"/>
                </a:gradFill>
              </a:rPr>
              <a:t>探测协议</a:t>
            </a:r>
            <a:r>
              <a:rPr lang="en-US" dirty="0" smtClean="0">
                <a:gradFill>
                  <a:gsLst>
                    <a:gs pos="0">
                      <a:srgbClr val="595959"/>
                    </a:gs>
                    <a:gs pos="86000">
                      <a:srgbClr val="595959"/>
                    </a:gs>
                  </a:gsLst>
                  <a:lin ang="5400000" scaled="0"/>
                </a:gradFill>
              </a:rPr>
              <a:t>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zh-CN" altLang="en-US" dirty="0" smtClean="0">
                <a:gradFill>
                  <a:gsLst>
                    <a:gs pos="0">
                      <a:srgbClr val="595959"/>
                    </a:gs>
                    <a:gs pos="86000">
                      <a:srgbClr val="595959"/>
                    </a:gs>
                  </a:gsLst>
                  <a:lin ang="5400000" scaled="0"/>
                </a:gradFill>
              </a:rPr>
              <a:t>探测端口</a:t>
            </a:r>
            <a:endParaRPr lang="en-US" dirty="0">
              <a:gradFill>
                <a:gsLst>
                  <a:gs pos="0">
                    <a:srgbClr val="595959"/>
                  </a:gs>
                  <a:gs pos="86000">
                    <a:srgbClr val="595959"/>
                  </a:gs>
                </a:gsLst>
                <a:lin ang="5400000" scaled="0"/>
              </a:gradFill>
            </a:endParaRPr>
          </a:p>
          <a:p>
            <a:pPr>
              <a:lnSpc>
                <a:spcPct val="90000"/>
              </a:lnSpc>
              <a:spcBef>
                <a:spcPct val="20000"/>
              </a:spcBef>
              <a:buSzPct val="80000"/>
            </a:pPr>
            <a:r>
              <a:rPr lang="zh-CN" altLang="en-US" dirty="0" smtClean="0">
                <a:gradFill>
                  <a:gsLst>
                    <a:gs pos="0">
                      <a:srgbClr val="595959"/>
                    </a:gs>
                    <a:gs pos="86000">
                      <a:srgbClr val="595959"/>
                    </a:gs>
                  </a:gsLst>
                  <a:lin ang="5400000" scaled="0"/>
                </a:gradFill>
              </a:rPr>
              <a:t>探测路径</a:t>
            </a:r>
            <a:endParaRPr lang="en-US" dirty="0" smtClean="0">
              <a:gradFill>
                <a:gsLst>
                  <a:gs pos="0">
                    <a:srgbClr val="595959"/>
                  </a:gs>
                  <a:gs pos="86000">
                    <a:srgbClr val="595959"/>
                  </a:gs>
                </a:gsLst>
                <a:lin ang="5400000" scaled="0"/>
              </a:gradFill>
            </a:endParaRP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zh-CN" altLang="en-US" dirty="0" smtClean="0">
                <a:solidFill>
                  <a:schemeClr val="accent2"/>
                </a:solidFill>
              </a:rPr>
              <a:t>寻找</a:t>
            </a:r>
            <a:r>
              <a:rPr lang="en-US" dirty="0" smtClean="0">
                <a:solidFill>
                  <a:schemeClr val="accent2"/>
                </a:solidFill>
              </a:rPr>
              <a:t>HTTP 200</a:t>
            </a:r>
          </a:p>
          <a:p>
            <a:pPr>
              <a:lnSpc>
                <a:spcPct val="90000"/>
              </a:lnSpc>
              <a:spcBef>
                <a:spcPct val="20000"/>
              </a:spcBef>
              <a:buSzPct val="80000"/>
            </a:pPr>
            <a:r>
              <a:rPr lang="en-US" dirty="0" smtClean="0">
                <a:solidFill>
                  <a:schemeClr val="accent2"/>
                </a:solidFill>
              </a:rPr>
              <a:t>(</a:t>
            </a:r>
            <a:r>
              <a:rPr lang="zh-CN" altLang="en-US" dirty="0" smtClean="0">
                <a:solidFill>
                  <a:schemeClr val="accent2"/>
                </a:solidFill>
              </a:rPr>
              <a:t>对</a:t>
            </a:r>
            <a:r>
              <a:rPr lang="en-US" altLang="zh-CN" dirty="0" smtClean="0">
                <a:solidFill>
                  <a:schemeClr val="accent2"/>
                </a:solidFill>
              </a:rPr>
              <a:t>TCP</a:t>
            </a:r>
            <a:r>
              <a:rPr lang="zh-CN" altLang="en-US" dirty="0" smtClean="0">
                <a:solidFill>
                  <a:schemeClr val="accent2"/>
                </a:solidFill>
              </a:rPr>
              <a:t>省略嗅探路径</a:t>
            </a:r>
            <a:r>
              <a:rPr lang="en-US" dirty="0" smtClean="0">
                <a:solidFill>
                  <a:schemeClr val="accent2"/>
                </a:solidFill>
              </a:rPr>
              <a:t>)</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1072363" y="2674644"/>
              <a:ext cx="1390069"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zh-CN" altLang="en-US" sz="1400" dirty="0" smtClean="0">
                  <a:ln>
                    <a:solidFill>
                      <a:schemeClr val="bg1">
                        <a:alpha val="0"/>
                      </a:schemeClr>
                    </a:solidFill>
                  </a:ln>
                  <a:solidFill>
                    <a:srgbClr val="595959">
                      <a:alpha val="99000"/>
                    </a:srgbClr>
                  </a:solidFill>
                </a:rPr>
                <a:t>端口</a:t>
              </a:r>
              <a:r>
                <a:rPr lang="en-US" sz="1400" dirty="0" smtClean="0">
                  <a:ln>
                    <a:solidFill>
                      <a:schemeClr val="bg1">
                        <a:alpha val="0"/>
                      </a:schemeClr>
                    </a:solidFill>
                  </a:ln>
                  <a:solidFill>
                    <a:srgbClr val="595959">
                      <a:alpha val="99000"/>
                    </a:srgbClr>
                  </a:solidFill>
                </a:rPr>
                <a:t>80</a:t>
              </a:r>
              <a:endParaRPr lang="en-US" sz="1400" dirty="0">
                <a:ln>
                  <a:solidFill>
                    <a:schemeClr val="bg1">
                      <a:alpha val="0"/>
                    </a:schemeClr>
                  </a:solidFill>
                </a:ln>
                <a:solidFill>
                  <a:srgbClr val="595959">
                    <a:alpha val="99000"/>
                  </a:srgbClr>
                </a:solidFill>
              </a:endParaRP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9581512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zh-CN" altLang="en-US" sz="5400" dirty="0" smtClean="0"/>
              <a:t>虚拟机可用性</a:t>
            </a:r>
            <a:endParaRPr lang="en-US" sz="5400" dirty="0"/>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zh-CN" altLang="en-US" sz="2400" dirty="0">
                <a:solidFill>
                  <a:schemeClr val="tx2">
                    <a:alpha val="99000"/>
                  </a:schemeClr>
                </a:solidFill>
              </a:rPr>
              <a:t>单个实例</a:t>
            </a:r>
            <a:r>
              <a:rPr lang="en-US" sz="2400" dirty="0" smtClean="0">
                <a:solidFill>
                  <a:schemeClr val="tx2">
                    <a:alpha val="99000"/>
                  </a:schemeClr>
                </a:solidFill>
                <a:latin typeface="+mj-lt"/>
              </a:rPr>
              <a:t>99.9%</a:t>
            </a:r>
            <a:endParaRPr lang="en-US" sz="2400" dirty="0">
              <a:solidFill>
                <a:schemeClr val="tx2">
                  <a:alpha val="99000"/>
                </a:schemeClr>
              </a:solidFill>
              <a:latin typeface="+mj-lt"/>
            </a:endParaRPr>
          </a:p>
          <a:p>
            <a:pPr lvl="1"/>
            <a:r>
              <a:rPr lang="zh-CN" altLang="en-US" sz="1200" dirty="0" smtClean="0">
                <a:solidFill>
                  <a:schemeClr val="tx1">
                    <a:alpha val="99000"/>
                  </a:schemeClr>
                </a:solidFill>
              </a:rPr>
              <a:t>每年</a:t>
            </a:r>
            <a:r>
              <a:rPr lang="en-US" altLang="zh-CN" sz="1200" dirty="0" smtClean="0">
                <a:solidFill>
                  <a:schemeClr val="tx1">
                    <a:alpha val="99000"/>
                  </a:schemeClr>
                </a:solidFill>
              </a:rPr>
              <a:t>8.75</a:t>
            </a:r>
            <a:r>
              <a:rPr lang="zh-CN" altLang="en-US" sz="1200" dirty="0" smtClean="0">
                <a:solidFill>
                  <a:schemeClr val="tx1">
                    <a:alpha val="99000"/>
                  </a:schemeClr>
                </a:solidFill>
              </a:rPr>
              <a:t>小</a:t>
            </a:r>
            <a:r>
              <a:rPr lang="zh-CN" altLang="en-US" sz="1200" dirty="0">
                <a:solidFill>
                  <a:schemeClr val="tx1">
                    <a:alpha val="99000"/>
                  </a:schemeClr>
                </a:solidFill>
              </a:rPr>
              <a:t>时下线时间</a:t>
            </a:r>
            <a:endParaRPr lang="en-US" altLang="zh-CN" sz="1200" dirty="0">
              <a:solidFill>
                <a:schemeClr val="tx1">
                  <a:alpha val="99000"/>
                </a:schemeClr>
              </a:solidFill>
            </a:endParaRP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zh-CN" altLang="en-US" sz="2400" dirty="0" smtClean="0">
                <a:solidFill>
                  <a:schemeClr val="tx2">
                    <a:alpha val="99000"/>
                  </a:schemeClr>
                </a:solidFill>
                <a:latin typeface="+mj-lt"/>
              </a:rPr>
              <a:t>包括</a:t>
            </a:r>
            <a:endParaRPr lang="en-US" sz="2400" dirty="0">
              <a:solidFill>
                <a:schemeClr val="tx2">
                  <a:alpha val="99000"/>
                </a:schemeClr>
              </a:solidFill>
              <a:latin typeface="+mj-lt"/>
            </a:endParaRPr>
          </a:p>
          <a:p>
            <a:pPr lvl="1"/>
            <a:r>
              <a:rPr lang="zh-CN" altLang="en-US" sz="1200" dirty="0" smtClean="0">
                <a:solidFill>
                  <a:schemeClr val="tx1">
                    <a:alpha val="99000"/>
                  </a:schemeClr>
                </a:solidFill>
              </a:rPr>
              <a:t>计算机硬件失效</a:t>
            </a:r>
            <a:r>
              <a:rPr lang="en-US" sz="1200" dirty="0" smtClean="0">
                <a:solidFill>
                  <a:schemeClr val="tx1">
                    <a:alpha val="99000"/>
                  </a:schemeClr>
                </a:solidFill>
              </a:rPr>
              <a:t> (</a:t>
            </a:r>
            <a:r>
              <a:rPr lang="zh-CN" altLang="en-US" sz="1200" dirty="0" smtClean="0">
                <a:solidFill>
                  <a:schemeClr val="tx1">
                    <a:alpha val="99000"/>
                  </a:schemeClr>
                </a:solidFill>
              </a:rPr>
              <a:t>磁盘，</a:t>
            </a:r>
            <a:r>
              <a:rPr lang="en-US" altLang="zh-CN" sz="1200" dirty="0" smtClean="0">
                <a:solidFill>
                  <a:schemeClr val="tx1">
                    <a:alpha val="99000"/>
                  </a:schemeClr>
                </a:solidFill>
              </a:rPr>
              <a:t>CPU</a:t>
            </a:r>
            <a:r>
              <a:rPr lang="zh-CN" altLang="en-US" sz="1200" dirty="0" smtClean="0">
                <a:solidFill>
                  <a:schemeClr val="tx1">
                    <a:alpha val="99000"/>
                  </a:schemeClr>
                </a:solidFill>
              </a:rPr>
              <a:t>，内存</a:t>
            </a:r>
            <a:r>
              <a:rPr lang="en-US" sz="1200" dirty="0" smtClean="0">
                <a:solidFill>
                  <a:schemeClr val="tx1">
                    <a:alpha val="99000"/>
                  </a:schemeClr>
                </a:solidFill>
              </a:rPr>
              <a:t>)</a:t>
            </a:r>
            <a:endParaRPr lang="en-US" sz="1200" dirty="0">
              <a:solidFill>
                <a:schemeClr val="tx1">
                  <a:alpha val="99000"/>
                </a:schemeClr>
              </a:solidFill>
            </a:endParaRPr>
          </a:p>
          <a:p>
            <a:pPr lvl="1"/>
            <a:r>
              <a:rPr lang="zh-CN" altLang="en-US" sz="1200" dirty="0">
                <a:solidFill>
                  <a:schemeClr val="tx1">
                    <a:alpha val="99000"/>
                  </a:schemeClr>
                </a:solidFill>
              </a:rPr>
              <a:t>数据</a:t>
            </a:r>
            <a:r>
              <a:rPr lang="zh-CN" altLang="en-US" sz="1200" dirty="0" smtClean="0">
                <a:solidFill>
                  <a:schemeClr val="tx1">
                    <a:alpha val="99000"/>
                  </a:schemeClr>
                </a:solidFill>
              </a:rPr>
              <a:t>中心失效</a:t>
            </a:r>
            <a:r>
              <a:rPr lang="en-US" sz="1200" dirty="0" smtClean="0">
                <a:solidFill>
                  <a:schemeClr val="tx1">
                    <a:alpha val="99000"/>
                  </a:schemeClr>
                </a:solidFill>
              </a:rPr>
              <a:t> – </a:t>
            </a:r>
            <a:r>
              <a:rPr lang="zh-CN" altLang="en-US" sz="1200" dirty="0" smtClean="0">
                <a:solidFill>
                  <a:schemeClr val="tx1">
                    <a:alpha val="99000"/>
                  </a:schemeClr>
                </a:solidFill>
              </a:rPr>
              <a:t>网络，电源</a:t>
            </a:r>
            <a:endParaRPr lang="en-US" sz="1200" dirty="0">
              <a:solidFill>
                <a:schemeClr val="tx1">
                  <a:alpha val="99000"/>
                </a:schemeClr>
              </a:solidFill>
            </a:endParaRPr>
          </a:p>
          <a:p>
            <a:pPr lvl="1"/>
            <a:r>
              <a:rPr lang="zh-CN" altLang="en-US" sz="1200" dirty="0" smtClean="0">
                <a:solidFill>
                  <a:schemeClr val="tx1">
                    <a:alpha val="99000"/>
                  </a:schemeClr>
                </a:solidFill>
              </a:rPr>
              <a:t>硬件升级，软件维护</a:t>
            </a:r>
            <a:r>
              <a:rPr lang="en-US" sz="1200" dirty="0" smtClean="0">
                <a:solidFill>
                  <a:schemeClr val="tx1">
                    <a:alpha val="99000"/>
                  </a:schemeClr>
                </a:solidFill>
              </a:rPr>
              <a:t> </a:t>
            </a:r>
            <a:r>
              <a:rPr lang="en-US" altLang="zh-CN" sz="1200" dirty="0" smtClean="0">
                <a:solidFill>
                  <a:schemeClr val="tx1">
                    <a:alpha val="99000"/>
                  </a:schemeClr>
                </a:solidFill>
              </a:rPr>
              <a:t>- </a:t>
            </a:r>
            <a:r>
              <a:rPr lang="zh-CN" altLang="en-US" sz="1200" dirty="0" smtClean="0">
                <a:solidFill>
                  <a:schemeClr val="tx1">
                    <a:alpha val="99000"/>
                  </a:schemeClr>
                </a:solidFill>
              </a:rPr>
              <a:t>操作系统升级</a:t>
            </a:r>
            <a:endParaRPr lang="en-US" sz="1200" dirty="0">
              <a:solidFill>
                <a:schemeClr val="tx1">
                  <a:alpha val="99000"/>
                </a:schemeClr>
              </a:solidFill>
            </a:endParaRPr>
          </a:p>
          <a:p>
            <a:pPr lvl="1"/>
            <a:r>
              <a:rPr lang="zh-CN" altLang="en-US" sz="1200" dirty="0" smtClean="0">
                <a:solidFill>
                  <a:schemeClr val="tx1">
                    <a:alpha val="99000"/>
                  </a:schemeClr>
                </a:solidFill>
              </a:rPr>
              <a:t>计划内</a:t>
            </a:r>
            <a:r>
              <a:rPr lang="en-US" sz="1200" dirty="0" smtClean="0">
                <a:solidFill>
                  <a:schemeClr val="tx1">
                    <a:alpha val="99000"/>
                  </a:schemeClr>
                </a:solidFill>
              </a:rPr>
              <a:t> </a:t>
            </a:r>
            <a:r>
              <a:rPr lang="en-US" sz="1200" dirty="0">
                <a:solidFill>
                  <a:schemeClr val="tx1">
                    <a:alpha val="99000"/>
                  </a:schemeClr>
                </a:solidFill>
              </a:rPr>
              <a:t>– </a:t>
            </a:r>
            <a:r>
              <a:rPr lang="en-US" altLang="zh-CN" sz="1200" dirty="0" smtClean="0">
                <a:solidFill>
                  <a:schemeClr val="tx1">
                    <a:alpha val="99000"/>
                  </a:schemeClr>
                </a:solidFill>
              </a:rPr>
              <a:t>6</a:t>
            </a:r>
            <a:r>
              <a:rPr lang="zh-CN" altLang="en-US" sz="1200" dirty="0" smtClean="0">
                <a:solidFill>
                  <a:schemeClr val="tx1">
                    <a:alpha val="99000"/>
                  </a:schemeClr>
                </a:solidFill>
              </a:rPr>
              <a:t>天通知，</a:t>
            </a:r>
            <a:r>
              <a:rPr lang="en-US" altLang="zh-CN" sz="1200" dirty="0" smtClean="0">
                <a:solidFill>
                  <a:schemeClr val="tx1">
                    <a:alpha val="99000"/>
                  </a:schemeClr>
                </a:solidFill>
              </a:rPr>
              <a:t>6</a:t>
            </a:r>
            <a:r>
              <a:rPr lang="zh-CN" altLang="en-US" sz="1200" dirty="0" smtClean="0">
                <a:solidFill>
                  <a:schemeClr val="tx1">
                    <a:alpha val="99000"/>
                  </a:schemeClr>
                </a:solidFill>
              </a:rPr>
              <a:t>小时窗口，</a:t>
            </a:r>
            <a:r>
              <a:rPr lang="en-US" altLang="zh-CN" sz="1200" dirty="0" smtClean="0">
                <a:solidFill>
                  <a:schemeClr val="tx1">
                    <a:alpha val="99000"/>
                  </a:schemeClr>
                </a:solidFill>
              </a:rPr>
              <a:t>25</a:t>
            </a:r>
            <a:r>
              <a:rPr lang="zh-CN" altLang="en-US" sz="1200" dirty="0" smtClean="0">
                <a:solidFill>
                  <a:schemeClr val="tx1">
                    <a:alpha val="99000"/>
                  </a:schemeClr>
                </a:solidFill>
              </a:rPr>
              <a:t>分钟</a:t>
            </a:r>
            <a:r>
              <a:rPr lang="en-US" altLang="zh-CN" sz="1200" dirty="0" smtClean="0">
                <a:solidFill>
                  <a:schemeClr val="tx1">
                    <a:alpha val="99000"/>
                  </a:schemeClr>
                </a:solidFill>
              </a:rPr>
              <a:t>down</a:t>
            </a:r>
            <a:endParaRPr lang="en-US" sz="1200" dirty="0">
              <a:solidFill>
                <a:schemeClr val="tx1">
                  <a:alpha val="99000"/>
                </a:schemeClr>
              </a:solidFill>
            </a:endParaRP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zh-CN" altLang="en-US" sz="2400" dirty="0" smtClean="0">
                <a:solidFill>
                  <a:schemeClr val="tx2">
                    <a:alpha val="99000"/>
                  </a:schemeClr>
                </a:solidFill>
                <a:latin typeface="+mj-lt"/>
              </a:rPr>
              <a:t>不包括</a:t>
            </a:r>
            <a:endParaRPr lang="en-US" sz="2400" dirty="0">
              <a:solidFill>
                <a:schemeClr val="tx2">
                  <a:alpha val="99000"/>
                </a:schemeClr>
              </a:solidFill>
              <a:latin typeface="+mj-lt"/>
            </a:endParaRPr>
          </a:p>
          <a:p>
            <a:pPr lvl="1"/>
            <a:r>
              <a:rPr lang="zh-CN" altLang="en-US" sz="1200" dirty="0" smtClean="0">
                <a:solidFill>
                  <a:schemeClr val="tx1">
                    <a:alpha val="99000"/>
                  </a:schemeClr>
                </a:solidFill>
              </a:rPr>
              <a:t>第三方软件，客户操作系统导致的</a:t>
            </a:r>
            <a:r>
              <a:rPr lang="en-US" altLang="zh-CN" sz="1200" dirty="0" smtClean="0">
                <a:solidFill>
                  <a:schemeClr val="tx1">
                    <a:alpha val="99000"/>
                  </a:schemeClr>
                </a:solidFill>
              </a:rPr>
              <a:t>VM</a:t>
            </a:r>
            <a:r>
              <a:rPr lang="zh-CN" altLang="en-US" sz="1200" dirty="0" smtClean="0">
                <a:solidFill>
                  <a:schemeClr val="tx1">
                    <a:alpha val="99000"/>
                  </a:schemeClr>
                </a:solidFill>
              </a:rPr>
              <a:t>崩溃</a:t>
            </a:r>
            <a:endParaRPr lang="en-US" sz="1200" dirty="0">
              <a:solidFill>
                <a:schemeClr val="tx1">
                  <a:alpha val="99000"/>
                </a:schemeClr>
              </a:solidFill>
            </a:endParaRP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zh-CN" altLang="en-US" sz="2400" dirty="0">
                <a:solidFill>
                  <a:schemeClr val="tx2">
                    <a:alpha val="99000"/>
                  </a:schemeClr>
                </a:solidFill>
              </a:rPr>
              <a:t>多</a:t>
            </a:r>
            <a:r>
              <a:rPr lang="zh-CN" altLang="en-US" sz="2400" dirty="0" smtClean="0">
                <a:solidFill>
                  <a:schemeClr val="tx2">
                    <a:alpha val="99000"/>
                  </a:schemeClr>
                </a:solidFill>
              </a:rPr>
              <a:t>个</a:t>
            </a:r>
            <a:r>
              <a:rPr lang="zh-CN" altLang="en-US" sz="2400" dirty="0">
                <a:solidFill>
                  <a:schemeClr val="tx2">
                    <a:alpha val="99000"/>
                  </a:schemeClr>
                </a:solidFill>
              </a:rPr>
              <a:t>实例</a:t>
            </a:r>
            <a:r>
              <a:rPr lang="en-US" sz="2400" dirty="0" smtClean="0">
                <a:solidFill>
                  <a:schemeClr val="tx2">
                    <a:alpha val="99000"/>
                  </a:schemeClr>
                </a:solidFill>
                <a:latin typeface="+mj-lt"/>
              </a:rPr>
              <a:t>99.95%</a:t>
            </a:r>
          </a:p>
          <a:p>
            <a:pPr>
              <a:spcAft>
                <a:spcPts val="0"/>
              </a:spcAft>
            </a:pPr>
            <a:r>
              <a:rPr lang="zh-CN" altLang="en-US" sz="1200" dirty="0" smtClean="0">
                <a:solidFill>
                  <a:schemeClr val="tx1">
                    <a:alpha val="99000"/>
                  </a:schemeClr>
                </a:solidFill>
              </a:rPr>
              <a:t>每年</a:t>
            </a:r>
            <a:r>
              <a:rPr lang="en-US" altLang="zh-CN" sz="1200" dirty="0" smtClean="0">
                <a:solidFill>
                  <a:schemeClr val="tx1">
                    <a:alpha val="99000"/>
                  </a:schemeClr>
                </a:solidFill>
              </a:rPr>
              <a:t>4</a:t>
            </a:r>
            <a:r>
              <a:rPr lang="en-US" altLang="zh-CN" sz="1200" dirty="0">
                <a:solidFill>
                  <a:schemeClr val="tx1">
                    <a:alpha val="99000"/>
                  </a:schemeClr>
                </a:solidFill>
              </a:rPr>
              <a:t>.</a:t>
            </a:r>
            <a:r>
              <a:rPr lang="en-US" altLang="zh-CN" sz="1200" dirty="0" smtClean="0">
                <a:solidFill>
                  <a:schemeClr val="tx1">
                    <a:alpha val="99000"/>
                  </a:schemeClr>
                </a:solidFill>
              </a:rPr>
              <a:t>38</a:t>
            </a:r>
            <a:r>
              <a:rPr lang="zh-CN" altLang="en-US" sz="1200" dirty="0" smtClean="0">
                <a:solidFill>
                  <a:schemeClr val="tx1">
                    <a:alpha val="99000"/>
                  </a:schemeClr>
                </a:solidFill>
              </a:rPr>
              <a:t>小时下线时间</a:t>
            </a:r>
            <a:endParaRPr lang="en-US" sz="1200" dirty="0">
              <a:solidFill>
                <a:schemeClr val="tx1">
                  <a:alpha val="99000"/>
                </a:schemeClr>
              </a:solidFill>
            </a:endParaRPr>
          </a:p>
        </p:txBody>
      </p:sp>
    </p:spTree>
    <p:extLst>
      <p:ext uri="{BB962C8B-B14F-4D97-AF65-F5344CB8AC3E}">
        <p14:creationId xmlns:p14="http://schemas.microsoft.com/office/powerpoint/2010/main" val="725686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89436" y="171451"/>
            <a:ext cx="8363938" cy="609398"/>
          </a:xfrm>
        </p:spPr>
        <p:txBody>
          <a:bodyPr/>
          <a:lstStyle/>
          <a:p>
            <a:r>
              <a:rPr lang="zh-CN" altLang="en-US" dirty="0"/>
              <a:t>故障</a:t>
            </a:r>
            <a:r>
              <a:rPr lang="zh-CN" altLang="en-US" dirty="0" smtClean="0"/>
              <a:t>和</a:t>
            </a:r>
            <a:r>
              <a:rPr lang="zh-CN" altLang="en-US" sz="4400" dirty="0">
                <a:solidFill>
                  <a:schemeClr val="tx2">
                    <a:alpha val="99000"/>
                  </a:schemeClr>
                </a:solidFill>
              </a:rPr>
              <a:t>更新</a:t>
            </a:r>
            <a:r>
              <a:rPr lang="zh-CN" altLang="en-US" dirty="0" smtClean="0"/>
              <a:t>域</a:t>
            </a:r>
            <a:endParaRPr lang="en-NZ" dirty="0"/>
          </a:p>
        </p:txBody>
      </p:sp>
      <p:sp>
        <p:nvSpPr>
          <p:cNvPr id="3" name="Text Placeholder 2"/>
          <p:cNvSpPr>
            <a:spLocks noGrp="1"/>
          </p:cNvSpPr>
          <p:nvPr>
            <p:ph type="body" sz="quarter" idx="10"/>
          </p:nvPr>
        </p:nvSpPr>
        <p:spPr>
          <a:xfrm>
            <a:off x="3875314" y="1215722"/>
            <a:ext cx="4997806" cy="2673039"/>
          </a:xfrm>
        </p:spPr>
        <p:txBody>
          <a:bodyPr/>
          <a:lstStyle/>
          <a:p>
            <a:pPr>
              <a:spcAft>
                <a:spcPts val="0"/>
              </a:spcAft>
            </a:pPr>
            <a:r>
              <a:rPr lang="zh-CN" altLang="en-US" sz="2400" dirty="0" smtClean="0">
                <a:solidFill>
                  <a:schemeClr val="tx2">
                    <a:alpha val="99000"/>
                  </a:schemeClr>
                </a:solidFill>
                <a:latin typeface="+mj-lt"/>
              </a:rPr>
              <a:t>故障域 </a:t>
            </a:r>
            <a:r>
              <a:rPr lang="en-NZ" sz="2400" dirty="0" smtClean="0">
                <a:solidFill>
                  <a:schemeClr val="tx2">
                    <a:alpha val="99000"/>
                  </a:schemeClr>
                </a:solidFill>
                <a:latin typeface="+mj-lt"/>
              </a:rPr>
              <a:t>Fault </a:t>
            </a:r>
            <a:r>
              <a:rPr lang="en-NZ" sz="2400" dirty="0">
                <a:solidFill>
                  <a:schemeClr val="tx2">
                    <a:alpha val="99000"/>
                  </a:schemeClr>
                </a:solidFill>
                <a:latin typeface="+mj-lt"/>
              </a:rPr>
              <a:t>Domains</a:t>
            </a:r>
          </a:p>
          <a:p>
            <a:pPr marL="2381" lvl="1"/>
            <a:r>
              <a:rPr lang="zh-CN" altLang="en-US" sz="1400" dirty="0" smtClean="0">
                <a:solidFill>
                  <a:schemeClr val="tx1">
                    <a:alpha val="99000"/>
                  </a:schemeClr>
                </a:solidFill>
              </a:rPr>
              <a:t>代表一组一起失效的资源</a:t>
            </a:r>
            <a:endParaRPr lang="en-NZ" sz="1400" dirty="0">
              <a:solidFill>
                <a:schemeClr val="tx1">
                  <a:alpha val="99000"/>
                </a:schemeClr>
              </a:solidFill>
            </a:endParaRPr>
          </a:p>
          <a:p>
            <a:pPr marL="2381" lvl="1"/>
            <a:r>
              <a:rPr lang="zh-CN" altLang="en-US" sz="1400" dirty="0" smtClean="0">
                <a:solidFill>
                  <a:schemeClr val="tx1">
                    <a:alpha val="99000"/>
                  </a:schemeClr>
                </a:solidFill>
              </a:rPr>
              <a:t>即</a:t>
            </a:r>
            <a:r>
              <a:rPr lang="en-NZ" sz="1400" dirty="0" smtClean="0">
                <a:solidFill>
                  <a:schemeClr val="tx1">
                    <a:alpha val="99000"/>
                  </a:schemeClr>
                </a:solidFill>
              </a:rPr>
              <a:t>. </a:t>
            </a:r>
            <a:r>
              <a:rPr lang="zh-CN" altLang="en-US" sz="1400" dirty="0" smtClean="0">
                <a:solidFill>
                  <a:schemeClr val="tx1">
                    <a:alpha val="99000"/>
                  </a:schemeClr>
                </a:solidFill>
              </a:rPr>
              <a:t>相同的机架，相同的服务器</a:t>
            </a:r>
            <a:endParaRPr lang="en-NZ" sz="1400" dirty="0">
              <a:solidFill>
                <a:schemeClr val="tx1">
                  <a:alpha val="99000"/>
                </a:schemeClr>
              </a:solidFill>
            </a:endParaRPr>
          </a:p>
          <a:p>
            <a:pPr marL="2381" lvl="1"/>
            <a:r>
              <a:rPr lang="en-NZ" sz="1400" dirty="0" smtClean="0">
                <a:solidFill>
                  <a:schemeClr val="tx1">
                    <a:alpha val="99000"/>
                  </a:schemeClr>
                </a:solidFill>
              </a:rPr>
              <a:t>Fabric</a:t>
            </a:r>
            <a:r>
              <a:rPr lang="zh-CN" altLang="en-US" sz="1400" dirty="0" smtClean="0">
                <a:solidFill>
                  <a:schemeClr val="tx1">
                    <a:alpha val="99000"/>
                  </a:schemeClr>
                </a:solidFill>
              </a:rPr>
              <a:t>将实例分布在至少</a:t>
            </a:r>
            <a:r>
              <a:rPr lang="en-US" altLang="zh-CN" sz="1400" dirty="0" smtClean="0">
                <a:solidFill>
                  <a:schemeClr val="tx1">
                    <a:alpha val="99000"/>
                  </a:schemeClr>
                </a:solidFill>
              </a:rPr>
              <a:t>2</a:t>
            </a:r>
            <a:r>
              <a:rPr lang="zh-CN" altLang="en-US" sz="1400" dirty="0" smtClean="0">
                <a:solidFill>
                  <a:schemeClr val="tx1">
                    <a:alpha val="99000"/>
                  </a:schemeClr>
                </a:solidFill>
              </a:rPr>
              <a:t>个故障域中</a:t>
            </a:r>
            <a:endParaRPr lang="en-NZ" sz="1400" dirty="0">
              <a:solidFill>
                <a:schemeClr val="tx1">
                  <a:alpha val="99000"/>
                </a:schemeClr>
              </a:solidFill>
            </a:endParaRPr>
          </a:p>
          <a:p>
            <a:pPr lvl="1"/>
            <a:endParaRPr lang="en-NZ" sz="1100" dirty="0"/>
          </a:p>
          <a:p>
            <a:pPr>
              <a:spcAft>
                <a:spcPts val="0"/>
              </a:spcAft>
            </a:pPr>
            <a:r>
              <a:rPr lang="zh-CN" altLang="en-US" sz="2400" dirty="0" smtClean="0">
                <a:solidFill>
                  <a:schemeClr val="tx2">
                    <a:alpha val="99000"/>
                  </a:schemeClr>
                </a:solidFill>
                <a:latin typeface="+mj-lt"/>
              </a:rPr>
              <a:t>更新域 </a:t>
            </a:r>
            <a:r>
              <a:rPr lang="en-NZ" sz="2400" dirty="0" smtClean="0">
                <a:solidFill>
                  <a:schemeClr val="tx2">
                    <a:alpha val="99000"/>
                  </a:schemeClr>
                </a:solidFill>
                <a:latin typeface="+mj-lt"/>
              </a:rPr>
              <a:t>Update </a:t>
            </a:r>
            <a:r>
              <a:rPr lang="en-NZ" sz="2400" dirty="0">
                <a:solidFill>
                  <a:schemeClr val="tx2">
                    <a:alpha val="99000"/>
                  </a:schemeClr>
                </a:solidFill>
                <a:latin typeface="+mj-lt"/>
              </a:rPr>
              <a:t>Domains</a:t>
            </a:r>
          </a:p>
          <a:p>
            <a:pPr marL="2381" lvl="1"/>
            <a:r>
              <a:rPr lang="zh-CN" altLang="en-US" sz="1400" dirty="0" smtClean="0">
                <a:solidFill>
                  <a:schemeClr val="tx1">
                    <a:alpha val="99000"/>
                  </a:schemeClr>
                </a:solidFill>
              </a:rPr>
              <a:t>代表一组一起更新的的资源</a:t>
            </a:r>
            <a:endParaRPr lang="en-NZ" sz="1400" dirty="0">
              <a:solidFill>
                <a:schemeClr val="tx1">
                  <a:alpha val="99000"/>
                </a:schemeClr>
              </a:solidFill>
            </a:endParaRPr>
          </a:p>
          <a:p>
            <a:pPr marL="2381" lvl="1"/>
            <a:r>
              <a:rPr lang="zh-CN" altLang="en-US" sz="1400" dirty="0" smtClean="0">
                <a:solidFill>
                  <a:schemeClr val="tx1">
                    <a:alpha val="99000"/>
                  </a:schemeClr>
                </a:solidFill>
              </a:rPr>
              <a:t>更新时依次更新每个域</a:t>
            </a:r>
            <a:endParaRPr lang="en-NZ" sz="1400" dirty="0">
              <a:solidFill>
                <a:schemeClr val="tx1">
                  <a:alpha val="99000"/>
                </a:schemeClr>
              </a:solidFill>
            </a:endParaRPr>
          </a:p>
          <a:p>
            <a:pPr marL="2381" lvl="1"/>
            <a:r>
              <a:rPr lang="zh-CN" altLang="en-US" sz="1400" dirty="0" smtClean="0">
                <a:solidFill>
                  <a:schemeClr val="tx1">
                    <a:alpha val="99000"/>
                  </a:schemeClr>
                </a:solidFill>
              </a:rPr>
              <a:t>在服务定义中确定</a:t>
            </a:r>
            <a:endParaRPr lang="en-NZ" sz="1400" dirty="0">
              <a:solidFill>
                <a:schemeClr val="tx1">
                  <a:alpha val="99000"/>
                </a:schemeClr>
              </a:solidFill>
            </a:endParaRPr>
          </a:p>
          <a:p>
            <a:pPr marL="2381" lvl="1"/>
            <a:r>
              <a:rPr lang="zh-CN" altLang="en-US" sz="1400" dirty="0" smtClean="0">
                <a:solidFill>
                  <a:schemeClr val="tx1">
                    <a:alpha val="99000"/>
                  </a:schemeClr>
                </a:solidFill>
              </a:rPr>
              <a:t>默认</a:t>
            </a:r>
            <a:r>
              <a:rPr lang="en-US" altLang="zh-CN" sz="1400" dirty="0" smtClean="0">
                <a:solidFill>
                  <a:schemeClr val="tx1">
                    <a:alpha val="99000"/>
                  </a:schemeClr>
                </a:solidFill>
              </a:rPr>
              <a:t>5</a:t>
            </a:r>
            <a:r>
              <a:rPr lang="zh-CN" altLang="en-US" sz="1400" dirty="0" smtClean="0">
                <a:solidFill>
                  <a:schemeClr val="tx1">
                    <a:alpha val="99000"/>
                  </a:schemeClr>
                </a:solidFill>
              </a:rPr>
              <a:t>个</a:t>
            </a:r>
            <a:r>
              <a:rPr lang="en-NZ" sz="1400" dirty="0" smtClean="0">
                <a:solidFill>
                  <a:schemeClr val="tx1">
                    <a:alpha val="99000"/>
                  </a:schemeClr>
                </a:solidFill>
              </a:rPr>
              <a:t>(</a:t>
            </a:r>
            <a:r>
              <a:rPr lang="zh-CN" altLang="en-US" sz="1400" dirty="0" smtClean="0">
                <a:solidFill>
                  <a:schemeClr val="tx1">
                    <a:alpha val="99000"/>
                  </a:schemeClr>
                </a:solidFill>
              </a:rPr>
              <a:t>最多</a:t>
            </a:r>
            <a:r>
              <a:rPr lang="en-NZ" sz="1400" dirty="0" smtClean="0">
                <a:solidFill>
                  <a:schemeClr val="tx1">
                    <a:alpha val="99000"/>
                  </a:schemeClr>
                </a:solidFill>
              </a:rPr>
              <a:t>20</a:t>
            </a:r>
            <a:r>
              <a:rPr lang="zh-CN" altLang="en-US" sz="1400" dirty="0" smtClean="0">
                <a:solidFill>
                  <a:schemeClr val="tx1">
                    <a:alpha val="99000"/>
                  </a:schemeClr>
                </a:solidFill>
              </a:rPr>
              <a:t>个</a:t>
            </a:r>
            <a:r>
              <a:rPr lang="en-NZ" sz="1400" dirty="0" smtClean="0">
                <a:solidFill>
                  <a:schemeClr val="tx1">
                    <a:alpha val="99000"/>
                  </a:schemeClr>
                </a:solidFill>
              </a:rPr>
              <a:t>)</a:t>
            </a:r>
            <a:endParaRPr lang="en-NZ" sz="1400" dirty="0">
              <a:solidFill>
                <a:schemeClr val="tx1">
                  <a:alpha val="99000"/>
                </a:schemeClr>
              </a:solidFill>
            </a:endParaRPr>
          </a:p>
          <a:p>
            <a:pPr lvl="1"/>
            <a:endParaRPr lang="en-NZ" sz="1200" dirty="0"/>
          </a:p>
          <a:p>
            <a:pPr>
              <a:spcAft>
                <a:spcPts val="0"/>
              </a:spcAft>
            </a:pPr>
            <a:r>
              <a:rPr lang="en-US" altLang="zh-CN" sz="2400" dirty="0" smtClean="0">
                <a:solidFill>
                  <a:schemeClr val="tx2">
                    <a:alpha val="99000"/>
                  </a:schemeClr>
                </a:solidFill>
                <a:latin typeface="+mj-lt"/>
              </a:rPr>
              <a:t>Fabric</a:t>
            </a:r>
            <a:r>
              <a:rPr lang="zh-CN" altLang="en-US" sz="2400" dirty="0" smtClean="0">
                <a:solidFill>
                  <a:schemeClr val="tx2">
                    <a:alpha val="99000"/>
                  </a:schemeClr>
                </a:solidFill>
                <a:latin typeface="+mj-lt"/>
              </a:rPr>
              <a:t>将实例分布在更新域和故障域中</a:t>
            </a:r>
            <a:endParaRPr lang="en-NZ" sz="2400" dirty="0">
              <a:solidFill>
                <a:schemeClr val="tx2">
                  <a:alpha val="99000"/>
                </a:schemeClr>
              </a:solidFill>
              <a:latin typeface="+mj-lt"/>
            </a:endParaRP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71747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zh-CN" altLang="en-US" sz="1600" dirty="0">
                <a:ln>
                  <a:solidFill>
                    <a:srgbClr val="FFFFFF">
                      <a:alpha val="0"/>
                    </a:srgbClr>
                  </a:solidFill>
                </a:ln>
                <a:solidFill>
                  <a:srgbClr val="5F5F5F">
                    <a:alpha val="99000"/>
                  </a:srgbClr>
                </a:solidFill>
              </a:rPr>
              <a:t>故障域</a:t>
            </a:r>
            <a:endParaRPr lang="en-US" sz="1600" dirty="0">
              <a:ln>
                <a:solidFill>
                  <a:srgbClr val="FFFFFF">
                    <a:alpha val="0"/>
                  </a:srgbClr>
                </a:solidFill>
              </a:ln>
              <a:solidFill>
                <a:srgbClr val="5F5F5F">
                  <a:alpha val="99000"/>
                </a:srgbClr>
              </a:solidFill>
            </a:endParaRP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zh-CN" altLang="en-US" sz="1600" dirty="0">
                <a:ln>
                  <a:solidFill>
                    <a:srgbClr val="FFFFFF">
                      <a:alpha val="0"/>
                    </a:srgbClr>
                  </a:solidFill>
                </a:ln>
                <a:solidFill>
                  <a:srgbClr val="5F5F5F">
                    <a:alpha val="99000"/>
                  </a:srgbClr>
                </a:solidFill>
              </a:rPr>
              <a:t>机架</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a:xfrm>
            <a:off x="389436" y="171451"/>
            <a:ext cx="8363938" cy="609398"/>
          </a:xfrm>
        </p:spPr>
        <p:txBody>
          <a:bodyPr/>
          <a:lstStyle/>
          <a:p>
            <a:r>
              <a:rPr lang="zh-CN" altLang="en-US" dirty="0"/>
              <a:t>故障和</a:t>
            </a:r>
            <a:r>
              <a:rPr lang="zh-CN" altLang="en-US" sz="4400" dirty="0">
                <a:solidFill>
                  <a:schemeClr val="tx2">
                    <a:alpha val="99000"/>
                  </a:schemeClr>
                </a:solidFill>
              </a:rPr>
              <a:t>更新</a:t>
            </a:r>
            <a:r>
              <a:rPr lang="zh-CN" altLang="en-US" dirty="0"/>
              <a:t>域</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zh-CN" altLang="en-US" sz="1600" dirty="0">
                <a:ln>
                  <a:solidFill>
                    <a:srgbClr val="FFFFFF">
                      <a:alpha val="0"/>
                    </a:srgbClr>
                  </a:solidFill>
                </a:ln>
                <a:solidFill>
                  <a:srgbClr val="5F5F5F">
                    <a:alpha val="99000"/>
                  </a:srgbClr>
                </a:solidFill>
              </a:rPr>
              <a:t>故障域</a:t>
            </a:r>
            <a:endParaRPr lang="en-US" sz="1600" dirty="0">
              <a:ln>
                <a:solidFill>
                  <a:srgbClr val="FFFFFF">
                    <a:alpha val="0"/>
                  </a:srgbClr>
                </a:solidFill>
              </a:ln>
              <a:solidFill>
                <a:srgbClr val="5F5F5F">
                  <a:alpha val="99000"/>
                </a:srgbClr>
              </a:solidFill>
            </a:endParaRP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zh-CN" altLang="en-US" sz="1600" dirty="0">
                <a:ln>
                  <a:solidFill>
                    <a:srgbClr val="FFFFFF">
                      <a:alpha val="0"/>
                    </a:srgbClr>
                  </a:solidFill>
                </a:ln>
                <a:solidFill>
                  <a:srgbClr val="5F5F5F">
                    <a:alpha val="99000"/>
                  </a:srgbClr>
                </a:solidFill>
              </a:rPr>
              <a:t>机架</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zh-CN" altLang="en-US" sz="1100" b="1" dirty="0">
                <a:ln>
                  <a:solidFill>
                    <a:srgbClr val="FFFFFF">
                      <a:alpha val="0"/>
                    </a:srgbClr>
                  </a:solidFill>
                </a:ln>
                <a:solidFill>
                  <a:srgbClr val="5F5F5F">
                    <a:alpha val="99000"/>
                  </a:srgbClr>
                </a:solidFill>
              </a:rPr>
              <a:t>实例</a:t>
            </a:r>
            <a:endParaRPr lang="en-NZ" sz="1100" b="1" dirty="0">
              <a:ln>
                <a:solidFill>
                  <a:srgbClr val="FFFFFF">
                    <a:alpha val="0"/>
                  </a:srgbClr>
                </a:solidFill>
              </a:ln>
              <a:solidFill>
                <a:srgbClr val="5F5F5F">
                  <a:alpha val="99000"/>
                </a:srgbClr>
              </a:solidFill>
            </a:endParaRP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34358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567848"/>
          </a:xfrm>
        </p:spPr>
        <p:txBody>
          <a:bodyPr/>
          <a:lstStyle/>
          <a:p>
            <a:r>
              <a:rPr lang="zh-CN" altLang="en-US" dirty="0" smtClean="0"/>
              <a:t>虚拟机的可用集合</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zh-CN" altLang="en-US" dirty="0">
                <a:ln>
                  <a:solidFill>
                    <a:schemeClr val="bg1">
                      <a:alpha val="0"/>
                    </a:schemeClr>
                  </a:solidFill>
                </a:ln>
                <a:solidFill>
                  <a:srgbClr val="595959"/>
                </a:solidFill>
                <a:latin typeface="Segoe UI Light" pitchFamily="34" charset="0"/>
              </a:rPr>
              <a:t>故障域</a:t>
            </a:r>
            <a:endParaRPr lang="en-US" dirty="0">
              <a:ln>
                <a:solidFill>
                  <a:schemeClr val="bg1">
                    <a:alpha val="0"/>
                  </a:schemeClr>
                </a:solidFill>
              </a:ln>
              <a:solidFill>
                <a:srgbClr val="595959"/>
              </a:solidFill>
              <a:latin typeface="Segoe UI Light" pitchFamily="34" charset="0"/>
            </a:endParaRP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zh-CN" altLang="en-US" dirty="0">
                <a:ln>
                  <a:solidFill>
                    <a:schemeClr val="bg1">
                      <a:alpha val="0"/>
                    </a:schemeClr>
                  </a:solidFill>
                </a:ln>
                <a:solidFill>
                  <a:srgbClr val="595959"/>
                </a:solidFill>
              </a:rPr>
              <a:t>机架</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zh-CN" altLang="en-US" dirty="0">
                <a:ln>
                  <a:solidFill>
                    <a:schemeClr val="bg1">
                      <a:alpha val="0"/>
                    </a:schemeClr>
                  </a:solidFill>
                </a:ln>
                <a:solidFill>
                  <a:srgbClr val="595959"/>
                </a:solidFill>
                <a:latin typeface="Segoe UI Light" pitchFamily="34" charset="0"/>
              </a:rPr>
              <a:t>故障域</a:t>
            </a:r>
            <a:endParaRPr lang="en-US" dirty="0">
              <a:ln>
                <a:solidFill>
                  <a:schemeClr val="bg1">
                    <a:alpha val="0"/>
                  </a:schemeClr>
                </a:solidFill>
              </a:ln>
              <a:solidFill>
                <a:srgbClr val="595959"/>
              </a:solidFill>
              <a:latin typeface="Segoe UI Light" pitchFamily="34" charset="0"/>
            </a:endParaRP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zh-CN" altLang="en-US" dirty="0">
                <a:ln>
                  <a:solidFill>
                    <a:schemeClr val="bg1">
                      <a:alpha val="0"/>
                    </a:schemeClr>
                  </a:solidFill>
                </a:ln>
                <a:solidFill>
                  <a:srgbClr val="595959"/>
                </a:solidFill>
              </a:rPr>
              <a:t>机架</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zh-CN" altLang="en-US" sz="1500" dirty="0">
                <a:ln>
                  <a:solidFill>
                    <a:schemeClr val="bg1">
                      <a:alpha val="0"/>
                    </a:schemeClr>
                  </a:solidFill>
                </a:ln>
                <a:solidFill>
                  <a:schemeClr val="bg1"/>
                </a:solidFill>
              </a:rPr>
              <a:t>可</a:t>
            </a:r>
            <a:r>
              <a:rPr lang="zh-CN" altLang="en-US" sz="1500" dirty="0" smtClean="0">
                <a:ln>
                  <a:solidFill>
                    <a:schemeClr val="bg1">
                      <a:alpha val="0"/>
                    </a:schemeClr>
                  </a:solidFill>
                </a:ln>
                <a:solidFill>
                  <a:schemeClr val="bg1"/>
                </a:solidFill>
              </a:rPr>
              <a:t>用集合</a:t>
            </a:r>
            <a:endParaRPr lang="en-US" sz="1500" dirty="0">
              <a:ln>
                <a:solidFill>
                  <a:schemeClr val="bg1">
                    <a:alpha val="0"/>
                  </a:schemeClr>
                </a:solidFill>
              </a:ln>
              <a:solidFill>
                <a:schemeClr val="bg1"/>
              </a:solidFill>
            </a:endParaRP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zh-CN" altLang="en-US" sz="1500" dirty="0">
                <a:ln>
                  <a:solidFill>
                    <a:schemeClr val="bg1">
                      <a:alpha val="0"/>
                    </a:schemeClr>
                  </a:solidFill>
                </a:ln>
                <a:solidFill>
                  <a:schemeClr val="bg1"/>
                </a:solidFill>
              </a:rPr>
              <a:t>可用集合</a:t>
            </a:r>
            <a:endParaRPr lang="en-US" sz="1500" dirty="0">
              <a:ln>
                <a:solidFill>
                  <a:schemeClr val="bg1">
                    <a:alpha val="0"/>
                  </a:schemeClr>
                </a:solidFill>
              </a:ln>
              <a:solidFill>
                <a:schemeClr val="bg1"/>
              </a:solidFill>
            </a:endParaRP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zh-CN" altLang="en-US" sz="1400" dirty="0">
                <a:ln>
                  <a:solidFill>
                    <a:schemeClr val="bg1">
                      <a:alpha val="0"/>
                    </a:schemeClr>
                  </a:solidFill>
                </a:ln>
                <a:solidFill>
                  <a:schemeClr val="bg1"/>
                </a:solidFill>
              </a:rPr>
              <a:t>虚拟机</a:t>
            </a:r>
            <a:endParaRPr lang="en-US" sz="1400" dirty="0">
              <a:ln>
                <a:solidFill>
                  <a:schemeClr val="bg1">
                    <a:alpha val="0"/>
                  </a:schemeClr>
                </a:solidFill>
              </a:ln>
              <a:solidFill>
                <a:schemeClr val="bg1"/>
              </a:solidFill>
            </a:endParaRP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zh-CN" altLang="en-US" sz="1400" dirty="0">
                <a:ln>
                  <a:solidFill>
                    <a:schemeClr val="bg1">
                      <a:alpha val="0"/>
                    </a:schemeClr>
                  </a:solidFill>
                </a:ln>
                <a:solidFill>
                  <a:schemeClr val="bg1"/>
                </a:solidFill>
              </a:rPr>
              <a:t>虚拟机</a:t>
            </a:r>
            <a:endParaRPr lang="en-US" altLang="zh-CN" sz="1400" dirty="0">
              <a:ln>
                <a:solidFill>
                  <a:schemeClr val="bg1">
                    <a:alpha val="0"/>
                  </a:schemeClr>
                </a:solidFill>
              </a:ln>
              <a:solidFill>
                <a:schemeClr val="bg1"/>
              </a:solidFill>
            </a:endParaRP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zh-CN" altLang="en-US" sz="1400" dirty="0">
                <a:ln>
                  <a:solidFill>
                    <a:schemeClr val="bg1">
                      <a:alpha val="0"/>
                    </a:schemeClr>
                  </a:solidFill>
                </a:ln>
                <a:solidFill>
                  <a:schemeClr val="bg1"/>
                </a:solidFill>
              </a:rPr>
              <a:t>虚拟机</a:t>
            </a:r>
            <a:endParaRPr lang="en-US" sz="1400" dirty="0">
              <a:ln>
                <a:solidFill>
                  <a:schemeClr val="bg1">
                    <a:alpha val="0"/>
                  </a:schemeClr>
                </a:solidFill>
              </a:ln>
              <a:solidFill>
                <a:schemeClr val="bg1"/>
              </a:solidFill>
            </a:endParaRP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zh-CN" altLang="en-US" sz="1400" dirty="0">
                <a:ln>
                  <a:solidFill>
                    <a:schemeClr val="bg1">
                      <a:alpha val="0"/>
                    </a:schemeClr>
                  </a:solidFill>
                </a:ln>
                <a:solidFill>
                  <a:schemeClr val="bg1"/>
                </a:solidFill>
              </a:rPr>
              <a:t>虚拟机</a:t>
            </a:r>
            <a:endParaRPr lang="en-US" altLang="zh-CN" sz="1400" dirty="0">
              <a:ln>
                <a:solidFill>
                  <a:schemeClr val="bg1">
                    <a:alpha val="0"/>
                  </a:schemeClr>
                </a:solidFill>
              </a:ln>
              <a:solidFill>
                <a:schemeClr val="bg1"/>
              </a:solidFill>
            </a:endParaRP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39384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zh-CN" altLang="en-US" sz="1200" b="1" dirty="0">
                <a:ln>
                  <a:solidFill>
                    <a:srgbClr val="FFFFFF">
                      <a:alpha val="0"/>
                    </a:srgbClr>
                  </a:solidFill>
                </a:ln>
                <a:solidFill>
                  <a:schemeClr val="tx2"/>
                </a:solidFill>
              </a:rPr>
              <a:t>虚拟机</a:t>
            </a:r>
            <a:endParaRPr lang="en-US" sz="1200" b="1" dirty="0">
              <a:ln>
                <a:solidFill>
                  <a:srgbClr val="FFFFFF">
                    <a:alpha val="0"/>
                  </a:srgbClr>
                </a:solidFill>
              </a:ln>
              <a:solidFill>
                <a:schemeClr val="tx2"/>
              </a:solidFill>
            </a:endParaRP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zh-CN" altLang="en-US" sz="1200" b="1" dirty="0">
                <a:ln>
                  <a:solidFill>
                    <a:srgbClr val="FFFFFF">
                      <a:alpha val="0"/>
                    </a:srgbClr>
                  </a:solidFill>
                </a:ln>
                <a:solidFill>
                  <a:schemeClr val="tx2"/>
                </a:solidFill>
              </a:rPr>
              <a:t>虚拟机</a:t>
            </a:r>
            <a:endParaRPr lang="en-US" sz="1200" b="1" dirty="0">
              <a:ln>
                <a:solidFill>
                  <a:srgbClr val="FFFFFF">
                    <a:alpha val="0"/>
                  </a:srgbClr>
                </a:solidFill>
              </a:ln>
              <a:solidFill>
                <a:schemeClr val="tx2"/>
              </a:solidFill>
            </a:endParaRP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zh-CN" altLang="en-US" sz="1200" b="1" dirty="0">
                <a:ln>
                  <a:solidFill>
                    <a:srgbClr val="FFFFFF">
                      <a:alpha val="0"/>
                    </a:srgbClr>
                  </a:solidFill>
                </a:ln>
                <a:solidFill>
                  <a:schemeClr val="tx2"/>
                </a:solidFill>
              </a:rPr>
              <a:t>虚拟机</a:t>
            </a:r>
            <a:endParaRPr lang="en-US" sz="1200" b="1" dirty="0">
              <a:ln>
                <a:solidFill>
                  <a:srgbClr val="FFFFFF">
                    <a:alpha val="0"/>
                  </a:srgbClr>
                </a:solidFill>
              </a:ln>
              <a:solidFill>
                <a:schemeClr val="tx2"/>
              </a:solidFill>
            </a:endParaRPr>
          </a:p>
        </p:txBody>
      </p:sp>
      <p:graphicFrame>
        <p:nvGraphicFramePr>
          <p:cNvPr id="10" name="Object 9" hidden="1"/>
          <p:cNvGraphicFramePr>
            <a:graphicFrameLocks noChangeAspect="1"/>
          </p:cNvGraphicFramePr>
          <p:nvPr>
            <p:custDataLst>
              <p:tags r:id="rId4"/>
            </p:custDataLs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1742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zh-CN" altLang="en-US" dirty="0" smtClean="0"/>
              <a:t>和</a:t>
            </a:r>
            <a:r>
              <a:rPr lang="en-US" altLang="zh-CN" dirty="0" smtClean="0"/>
              <a:t>SLA</a:t>
            </a:r>
            <a:r>
              <a:rPr lang="zh-CN" altLang="en-US" dirty="0" smtClean="0"/>
              <a:t>的关系</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zh-CN" altLang="en-US" sz="1700" b="1" dirty="0" smtClean="0">
                <a:gradFill>
                  <a:gsLst>
                    <a:gs pos="0">
                      <a:srgbClr val="FFFFFF"/>
                    </a:gs>
                    <a:gs pos="100000">
                      <a:srgbClr val="FFFFFF"/>
                    </a:gs>
                  </a:gsLst>
                  <a:lin ang="5400000" scaled="0"/>
                </a:gradFill>
              </a:rPr>
              <a:t>可用集合</a:t>
            </a:r>
            <a:endParaRPr lang="en-US" sz="17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703696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zh-CN" altLang="en-US" sz="1500" dirty="0">
                <a:gradFill>
                  <a:gsLst>
                    <a:gs pos="0">
                      <a:srgbClr val="292929">
                        <a:lumMod val="90000"/>
                        <a:lumOff val="10000"/>
                      </a:srgbClr>
                    </a:gs>
                    <a:gs pos="86000">
                      <a:srgbClr val="292929">
                        <a:lumMod val="90000"/>
                        <a:lumOff val="10000"/>
                      </a:srgbClr>
                    </a:gs>
                  </a:gsLst>
                  <a:lin ang="5400000" scaled="0"/>
                </a:gradFill>
              </a:rPr>
              <a:t>持久的虚拟机角色</a:t>
            </a:r>
            <a:endParaRPr lang="en-US" sz="15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zh-CN" altLang="en-US" sz="1500" dirty="0">
                <a:gradFill>
                  <a:gsLst>
                    <a:gs pos="0">
                      <a:srgbClr val="292929">
                        <a:lumMod val="90000"/>
                        <a:lumOff val="10000"/>
                      </a:srgbClr>
                    </a:gs>
                    <a:gs pos="86000">
                      <a:srgbClr val="292929">
                        <a:lumMod val="90000"/>
                        <a:lumOff val="10000"/>
                      </a:srgbClr>
                    </a:gs>
                  </a:gsLst>
                  <a:lin ang="5400000" scaled="0"/>
                </a:gradFill>
              </a:rPr>
              <a:t>持</a:t>
            </a:r>
            <a:r>
              <a:rPr lang="zh-CN" altLang="en-US" sz="1500" dirty="0" smtClean="0">
                <a:gradFill>
                  <a:gsLst>
                    <a:gs pos="0">
                      <a:srgbClr val="292929">
                        <a:lumMod val="90000"/>
                        <a:lumOff val="10000"/>
                      </a:srgbClr>
                    </a:gs>
                    <a:gs pos="86000">
                      <a:srgbClr val="292929">
                        <a:lumMod val="90000"/>
                        <a:lumOff val="10000"/>
                      </a:srgbClr>
                    </a:gs>
                  </a:gsLst>
                  <a:lin ang="5400000" scaled="0"/>
                </a:gradFill>
              </a:rPr>
              <a:t>久的虚拟机角色</a:t>
            </a:r>
            <a:endParaRPr lang="en-US" sz="1500" dirty="0">
              <a:gradFill>
                <a:gsLst>
                  <a:gs pos="0">
                    <a:srgbClr val="292929">
                      <a:lumMod val="90000"/>
                      <a:lumOff val="10000"/>
                    </a:srgbClr>
                  </a:gs>
                  <a:gs pos="86000">
                    <a:srgbClr val="292929">
                      <a:lumMod val="90000"/>
                      <a:lumOff val="10000"/>
                    </a:srgbClr>
                  </a:gs>
                </a:gsLst>
                <a:lin ang="5400000" scaled="0"/>
              </a:gradFill>
            </a:endParaRPr>
          </a:p>
        </p:txBody>
      </p:sp>
      <p:sp>
        <p:nvSpPr>
          <p:cNvPr id="8" name="Text Placeholder 7"/>
          <p:cNvSpPr>
            <a:spLocks noGrp="1"/>
          </p:cNvSpPr>
          <p:nvPr>
            <p:ph type="body" sz="quarter" idx="10"/>
          </p:nvPr>
        </p:nvSpPr>
        <p:spPr>
          <a:xfrm>
            <a:off x="389436" y="1085849"/>
            <a:ext cx="8363938" cy="415499"/>
          </a:xfrm>
        </p:spPr>
        <p:txBody>
          <a:bodyPr/>
          <a:lstStyle/>
          <a:p>
            <a:r>
              <a:rPr lang="zh-CN" altLang="en-US" dirty="0" smtClean="0"/>
              <a:t>在每一个级别冗余</a:t>
            </a:r>
            <a:endParaRPr lang="en-US" dirty="0"/>
          </a:p>
        </p:txBody>
      </p:sp>
      <p:sp>
        <p:nvSpPr>
          <p:cNvPr id="2" name="Title 1"/>
          <p:cNvSpPr>
            <a:spLocks noGrp="1"/>
          </p:cNvSpPr>
          <p:nvPr>
            <p:ph type="title"/>
          </p:nvPr>
        </p:nvSpPr>
        <p:spPr/>
        <p:txBody>
          <a:bodyPr/>
          <a:lstStyle/>
          <a:p>
            <a:r>
              <a:rPr lang="zh-CN" altLang="en-US" dirty="0" smtClean="0"/>
              <a:t>端对端的高可用性解决方案</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t>
            </a:r>
            <a:r>
              <a:rPr lang="en-US" altLang="zh-CN" sz="1500" dirty="0">
                <a:gradFill>
                  <a:gsLst>
                    <a:gs pos="0">
                      <a:srgbClr val="292929">
                        <a:lumMod val="90000"/>
                        <a:lumOff val="10000"/>
                      </a:srgbClr>
                    </a:gs>
                    <a:gs pos="86000">
                      <a:srgbClr val="292929">
                        <a:lumMod val="90000"/>
                        <a:lumOff val="10000"/>
                      </a:srgbClr>
                    </a:gs>
                  </a:gsLst>
                  <a:lin ang="5400000" scaled="0"/>
                </a:gradFill>
              </a:rPr>
              <a:t> </a:t>
            </a:r>
            <a:r>
              <a:rPr lang="zh-CN" altLang="en-US" sz="1500" dirty="0">
                <a:gradFill>
                  <a:gsLst>
                    <a:gs pos="0">
                      <a:srgbClr val="292929">
                        <a:lumMod val="90000"/>
                        <a:lumOff val="10000"/>
                      </a:srgbClr>
                    </a:gs>
                    <a:gs pos="86000">
                      <a:srgbClr val="292929">
                        <a:lumMod val="90000"/>
                        <a:lumOff val="10000"/>
                      </a:srgbClr>
                    </a:gs>
                  </a:gsLst>
                  <a:lin ang="5400000" scaled="0"/>
                </a:gradFill>
              </a:rPr>
              <a:t>应用</a:t>
            </a:r>
            <a:endParaRPr lang="en-US" sz="1500" dirty="0">
              <a:gradFill>
                <a:gsLst>
                  <a:gs pos="0">
                    <a:srgbClr val="292929">
                      <a:lumMod val="90000"/>
                      <a:lumOff val="10000"/>
                    </a:srgbClr>
                  </a:gs>
                  <a:gs pos="86000">
                    <a:srgbClr val="292929">
                      <a:lumMod val="90000"/>
                      <a:lumOff val="10000"/>
                    </a:srgbClr>
                  </a:gs>
                </a:gsLst>
                <a:lin ang="5400000" scaled="0"/>
              </a:gradFill>
            </a:endParaRP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t>
            </a:r>
            <a:r>
              <a:rPr lang="zh-CN" altLang="en-US" sz="1500" dirty="0">
                <a:gradFill>
                  <a:gsLst>
                    <a:gs pos="0">
                      <a:srgbClr val="292929">
                        <a:lumMod val="90000"/>
                        <a:lumOff val="10000"/>
                      </a:srgbClr>
                    </a:gs>
                    <a:gs pos="86000">
                      <a:srgbClr val="292929">
                        <a:lumMod val="90000"/>
                        <a:lumOff val="10000"/>
                      </a:srgbClr>
                    </a:gs>
                  </a:gsLst>
                  <a:lin ang="5400000" scaled="0"/>
                </a:gradFill>
              </a:rPr>
              <a:t>应用</a:t>
            </a:r>
            <a:endParaRPr lang="en-US" sz="1500" dirty="0">
              <a:gradFill>
                <a:gsLst>
                  <a:gs pos="0">
                    <a:srgbClr val="292929">
                      <a:lumMod val="90000"/>
                      <a:lumOff val="10000"/>
                    </a:srgbClr>
                  </a:gs>
                  <a:gs pos="86000">
                    <a:srgbClr val="292929">
                      <a:lumMod val="90000"/>
                      <a:lumOff val="10000"/>
                    </a:srgbClr>
                  </a:gs>
                </a:gsLst>
                <a:lin ang="5400000" scaled="0"/>
              </a:gradFill>
            </a:endParaRP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a:t>
            </a:r>
            <a:r>
              <a:rPr lang="zh-CN" altLang="en-US" sz="1200" kern="0" spc="-38" dirty="0" smtClean="0">
                <a:solidFill>
                  <a:srgbClr val="FFFFFF">
                    <a:alpha val="99000"/>
                  </a:srgbClr>
                </a:solidFill>
                <a:ea typeface="Segoe UI" pitchFamily="34" charset="0"/>
                <a:cs typeface="Segoe UI" pitchFamily="34" charset="0"/>
              </a:rPr>
              <a:t>镜像</a:t>
            </a:r>
            <a:endParaRPr lang="en-US" sz="1200" kern="0" spc="-38" dirty="0">
              <a:solidFill>
                <a:srgbClr val="FFFFFF">
                  <a:alpha val="99000"/>
                </a:srgbClr>
              </a:solidFill>
              <a:ea typeface="Segoe UI" pitchFamily="34" charset="0"/>
              <a:cs typeface="Segoe UI" pitchFamily="34" charset="0"/>
            </a:endParaRP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zh-CN" altLang="en-US" dirty="0">
                  <a:gradFill>
                    <a:gsLst>
                      <a:gs pos="0">
                        <a:srgbClr val="FFFFFF"/>
                      </a:gs>
                      <a:gs pos="100000">
                        <a:srgbClr val="FFFFFF"/>
                      </a:gs>
                    </a:gsLst>
                    <a:lin ang="5400000" scaled="0"/>
                  </a:gradFill>
                  <a:ea typeface="Segoe UI" pitchFamily="34" charset="0"/>
                  <a:cs typeface="Segoe UI" pitchFamily="34" charset="0"/>
                </a:rPr>
                <a:t>互联网</a:t>
              </a: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891047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dirty="0" smtClean="0"/>
              <a:t>备注</a:t>
            </a:r>
            <a:endParaRPr lang="en-US" dirty="0"/>
          </a:p>
        </p:txBody>
      </p:sp>
      <p:sp>
        <p:nvSpPr>
          <p:cNvPr id="5" name="Text Placeholder 4"/>
          <p:cNvSpPr>
            <a:spLocks noGrp="1"/>
          </p:cNvSpPr>
          <p:nvPr>
            <p:ph type="body" sz="quarter" idx="10"/>
          </p:nvPr>
        </p:nvSpPr>
        <p:spPr/>
        <p:txBody>
          <a:bodyPr/>
          <a:lstStyle/>
          <a:p>
            <a:r>
              <a:rPr lang="zh-CN" altLang="en-US" dirty="0" smtClean="0"/>
              <a:t>配置负载均衡和可用集合</a:t>
            </a:r>
            <a:endParaRPr lang="en-US" dirty="0"/>
          </a:p>
        </p:txBody>
      </p:sp>
    </p:spTree>
    <p:extLst>
      <p:ext uri="{BB962C8B-B14F-4D97-AF65-F5344CB8AC3E}">
        <p14:creationId xmlns:p14="http://schemas.microsoft.com/office/powerpoint/2010/main" val="56988173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a:t>
            </a:r>
            <a:r>
              <a:rPr lang="zh-CN" altLang="en-US" sz="4800" dirty="0" smtClean="0"/>
              <a:t>虚拟网络</a:t>
            </a:r>
            <a:endParaRPr lang="en-US" sz="4800" dirty="0"/>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err="1" smtClean="0"/>
              <a:t>IaaS</a:t>
            </a:r>
            <a:r>
              <a:rPr lang="en-US" dirty="0" smtClean="0"/>
              <a:t> </a:t>
            </a:r>
            <a:r>
              <a:rPr lang="zh-CN" altLang="en-US" dirty="0"/>
              <a:t>工</a:t>
            </a:r>
            <a:r>
              <a:rPr lang="zh-CN" altLang="en-US" dirty="0" smtClean="0"/>
              <a:t>作负载</a:t>
            </a:r>
            <a:r>
              <a:rPr lang="en-US" dirty="0" smtClean="0"/>
              <a:t> – </a:t>
            </a:r>
            <a:r>
              <a:rPr lang="zh-CN" altLang="en-US" dirty="0" smtClean="0"/>
              <a:t>一切关于应用</a:t>
            </a:r>
            <a:endParaRPr lang="en-US" dirty="0"/>
          </a:p>
        </p:txBody>
      </p:sp>
      <p:sp>
        <p:nvSpPr>
          <p:cNvPr id="3" name="Text Placeholder 2"/>
          <p:cNvSpPr>
            <a:spLocks noGrp="1"/>
          </p:cNvSpPr>
          <p:nvPr>
            <p:ph type="body" sz="quarter" idx="10"/>
          </p:nvPr>
        </p:nvSpPr>
        <p:spPr>
          <a:xfrm>
            <a:off x="389436" y="1085851"/>
            <a:ext cx="8363938" cy="3363998"/>
          </a:xfrm>
        </p:spPr>
        <p:txBody>
          <a:bodyPr/>
          <a:lstStyle/>
          <a:p>
            <a:r>
              <a:rPr lang="zh-CN" altLang="en-US" dirty="0" smtClean="0">
                <a:solidFill>
                  <a:schemeClr val="accent2"/>
                </a:solidFill>
              </a:rPr>
              <a:t>商业应用产品线</a:t>
            </a:r>
            <a:endParaRPr lang="en-US" dirty="0" smtClean="0">
              <a:solidFill>
                <a:schemeClr val="accent2"/>
              </a:solidFill>
            </a:endParaRPr>
          </a:p>
          <a:p>
            <a:r>
              <a:rPr lang="zh-CN" altLang="en-US" sz="2100" dirty="0" smtClean="0">
                <a:solidFill>
                  <a:schemeClr val="tx2"/>
                </a:solidFill>
                <a:latin typeface="Segoe UI" pitchFamily="34" charset="0"/>
                <a:ea typeface="Segoe UI" pitchFamily="34" charset="0"/>
                <a:cs typeface="Segoe UI" pitchFamily="34" charset="0"/>
              </a:rPr>
              <a:t>自定义的应用程序，</a:t>
            </a:r>
            <a:r>
              <a:rPr lang="en-US" sz="2100" dirty="0" smtClean="0">
                <a:solidFill>
                  <a:schemeClr val="tx2"/>
                </a:solidFill>
                <a:latin typeface="Segoe UI" pitchFamily="34" charset="0"/>
                <a:ea typeface="Segoe UI" pitchFamily="34" charset="0"/>
                <a:cs typeface="Segoe UI" pitchFamily="34" charset="0"/>
              </a:rPr>
              <a:t>CRM</a:t>
            </a:r>
            <a:r>
              <a:rPr lang="en-US" sz="2100" dirty="0">
                <a:solidFill>
                  <a:schemeClr val="tx2"/>
                </a:solidFill>
                <a:latin typeface="Segoe UI" pitchFamily="34" charset="0"/>
                <a:ea typeface="Segoe UI" pitchFamily="34" charset="0"/>
                <a:cs typeface="Segoe UI" pitchFamily="34" charset="0"/>
              </a:rPr>
              <a:t>, CMS, ERP, </a:t>
            </a:r>
            <a:r>
              <a:rPr lang="zh-CN" altLang="en-US" sz="2100" dirty="0" smtClean="0">
                <a:solidFill>
                  <a:schemeClr val="tx2"/>
                </a:solidFill>
                <a:latin typeface="Segoe UI" pitchFamily="34" charset="0"/>
                <a:ea typeface="Segoe UI" pitchFamily="34" charset="0"/>
                <a:cs typeface="Segoe UI" pitchFamily="34" charset="0"/>
              </a:rPr>
              <a:t>商业智能</a:t>
            </a:r>
            <a:r>
              <a:rPr lang="en-US" altLang="zh-CN" sz="2100" dirty="0" smtClean="0">
                <a:solidFill>
                  <a:schemeClr val="tx2"/>
                </a:solidFill>
                <a:latin typeface="Segoe UI" pitchFamily="34" charset="0"/>
                <a:ea typeface="Segoe UI" pitchFamily="34" charset="0"/>
                <a:cs typeface="Segoe UI" pitchFamily="34" charset="0"/>
              </a:rPr>
              <a:t>BI</a:t>
            </a:r>
            <a:endParaRPr lang="en-US" sz="2100" dirty="0">
              <a:solidFill>
                <a:schemeClr val="tx2"/>
              </a:solidFill>
              <a:latin typeface="Segoe UI" pitchFamily="34" charset="0"/>
              <a:ea typeface="Segoe UI" pitchFamily="34" charset="0"/>
              <a:cs typeface="Segoe UI" pitchFamily="34" charset="0"/>
            </a:endParaRPr>
          </a:p>
          <a:p>
            <a:r>
              <a:rPr lang="zh-CN" altLang="en-US" dirty="0" smtClean="0">
                <a:solidFill>
                  <a:schemeClr val="accent2"/>
                </a:solidFill>
                <a:cs typeface="Segoe UI Light" pitchFamily="34" charset="0"/>
              </a:rPr>
              <a:t>应用程序基础设施</a:t>
            </a:r>
            <a:r>
              <a:rPr lang="en-US" dirty="0" smtClean="0">
                <a:solidFill>
                  <a:schemeClr val="accent2"/>
                </a:solidFill>
                <a:cs typeface="Segoe UI Light" pitchFamily="34" charset="0"/>
              </a:rPr>
              <a:t/>
            </a:r>
            <a:br>
              <a:rPr lang="en-US" dirty="0" smtClean="0">
                <a:solidFill>
                  <a:schemeClr val="accent2"/>
                </a:solidFill>
                <a:cs typeface="Segoe UI Light" pitchFamily="34" charset="0"/>
              </a:rPr>
            </a:br>
            <a:r>
              <a:rPr lang="zh-CN" altLang="en-US" sz="2100" dirty="0" smtClean="0">
                <a:solidFill>
                  <a:schemeClr val="tx2"/>
                </a:solidFill>
                <a:latin typeface="Segoe UI" pitchFamily="34" charset="0"/>
                <a:ea typeface="Segoe UI" pitchFamily="34" charset="0"/>
                <a:cs typeface="Segoe UI" pitchFamily="34" charset="0"/>
              </a:rPr>
              <a:t>文件服务器，数据库，认证，源代码控制</a:t>
            </a:r>
            <a:endParaRPr lang="en-US" sz="2100" dirty="0">
              <a:solidFill>
                <a:schemeClr val="tx2"/>
              </a:solidFill>
              <a:ea typeface="Segoe UI" pitchFamily="34" charset="0"/>
              <a:cs typeface="Segoe UI Light" pitchFamily="34" charset="0"/>
            </a:endParaRPr>
          </a:p>
          <a:p>
            <a:r>
              <a:rPr lang="zh-CN" altLang="en-US" dirty="0" smtClean="0">
                <a:solidFill>
                  <a:schemeClr val="accent2"/>
                </a:solidFill>
              </a:rPr>
              <a:t>开发，测试和部署环境</a:t>
            </a:r>
            <a:endParaRPr lang="en-US" dirty="0" smtClean="0">
              <a:solidFill>
                <a:schemeClr val="accent2"/>
              </a:solidFill>
            </a:endParaRPr>
          </a:p>
          <a:p>
            <a:r>
              <a:rPr lang="zh-CN" altLang="en-US" sz="2100" dirty="0" smtClean="0">
                <a:solidFill>
                  <a:schemeClr val="tx2"/>
                </a:solidFill>
                <a:latin typeface="Segoe UI" pitchFamily="34" charset="0"/>
                <a:ea typeface="Segoe UI" pitchFamily="34" charset="0"/>
                <a:cs typeface="Segoe UI" pitchFamily="34" charset="0"/>
              </a:rPr>
              <a:t>快速部署和</a:t>
            </a:r>
            <a:r>
              <a:rPr lang="zh-CN" altLang="en-US" sz="2100" dirty="0">
                <a:solidFill>
                  <a:schemeClr val="tx2"/>
                </a:solidFill>
                <a:latin typeface="Segoe UI" pitchFamily="34" charset="0"/>
                <a:ea typeface="Segoe UI" pitchFamily="34" charset="0"/>
                <a:cs typeface="Segoe UI" pitchFamily="34" charset="0"/>
              </a:rPr>
              <a:t>移除</a:t>
            </a:r>
            <a:r>
              <a:rPr lang="zh-CN" altLang="en-US" sz="2100" dirty="0" smtClean="0">
                <a:solidFill>
                  <a:schemeClr val="tx2"/>
                </a:solidFill>
                <a:latin typeface="Segoe UI" pitchFamily="34" charset="0"/>
                <a:ea typeface="Segoe UI" pitchFamily="34" charset="0"/>
                <a:cs typeface="Segoe UI" pitchFamily="34" charset="0"/>
              </a:rPr>
              <a:t>整个环境</a:t>
            </a:r>
            <a:endParaRPr lang="en-US" sz="2100" dirty="0">
              <a:solidFill>
                <a:schemeClr val="tx2"/>
              </a:solidFill>
              <a:latin typeface="Segoe UI" pitchFamily="34" charset="0"/>
              <a:ea typeface="Segoe UI" pitchFamily="34" charset="0"/>
              <a:cs typeface="Segoe UI" pitchFamily="34" charset="0"/>
            </a:endParaRPr>
          </a:p>
          <a:p>
            <a:r>
              <a:rPr lang="zh-CN" altLang="en-US" dirty="0" smtClean="0">
                <a:solidFill>
                  <a:schemeClr val="accent2"/>
                </a:solidFill>
              </a:rPr>
              <a:t>混合的应用程序</a:t>
            </a:r>
            <a:endParaRPr lang="en-US" dirty="0">
              <a:solidFill>
                <a:schemeClr val="accent2"/>
              </a:solidFill>
            </a:endParaRPr>
          </a:p>
          <a:p>
            <a:r>
              <a:rPr lang="zh-CN" altLang="en-US" sz="2100" dirty="0" smtClean="0">
                <a:latin typeface="Segoe UI" pitchFamily="34" charset="0"/>
                <a:ea typeface="Segoe UI" pitchFamily="34" charset="0"/>
                <a:cs typeface="Segoe UI" pitchFamily="34" charset="0"/>
              </a:rPr>
              <a:t>跨私有数据中心和云之间的应用程序</a:t>
            </a:r>
            <a:endParaRPr lang="en-US" sz="2100" dirty="0">
              <a:latin typeface="Segoe UI" pitchFamily="34" charset="0"/>
              <a:ea typeface="Segoe UI" pitchFamily="34" charset="0"/>
              <a:cs typeface="Segoe UI" pitchFamily="34" charset="0"/>
            </a:endParaRP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96632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zh-CN" altLang="en-US" sz="3400" dirty="0" smtClean="0"/>
              <a:t>跨内部</a:t>
            </a:r>
            <a:r>
              <a:rPr lang="zh-CN" altLang="en-US" sz="3400" dirty="0" smtClean="0">
                <a:solidFill>
                  <a:schemeClr val="accent2"/>
                </a:solidFill>
              </a:rPr>
              <a:t>连接</a:t>
            </a:r>
            <a:endParaRPr lang="en-US" sz="3400" dirty="0">
              <a:solidFill>
                <a:schemeClr val="accent2"/>
              </a:solidFill>
            </a:endParaRPr>
          </a:p>
        </p:txBody>
      </p:sp>
      <p:sp>
        <p:nvSpPr>
          <p:cNvPr id="5" name="TextBox 4"/>
          <p:cNvSpPr txBox="1"/>
          <p:nvPr/>
        </p:nvSpPr>
        <p:spPr>
          <a:xfrm>
            <a:off x="6585659" y="4519139"/>
            <a:ext cx="1341073" cy="276999"/>
          </a:xfrm>
          <a:prstGeom prst="rect">
            <a:avLst/>
          </a:prstGeom>
          <a:noFill/>
        </p:spPr>
        <p:txBody>
          <a:bodyPr wrap="none" lIns="0" tIns="0" rIns="0" bIns="0" rtlCol="0">
            <a:spAutoFit/>
          </a:bodyPr>
          <a:lstStyle/>
          <a:p>
            <a:pPr algn="ctr"/>
            <a:r>
              <a:rPr lang="en-US" b="1" dirty="0" smtClean="0">
                <a:solidFill>
                  <a:srgbClr val="2D8FD1"/>
                </a:solidFill>
              </a:rPr>
              <a:t>IP-level </a:t>
            </a:r>
            <a:r>
              <a:rPr lang="zh-CN" altLang="en-US" b="1" dirty="0" smtClean="0">
                <a:solidFill>
                  <a:srgbClr val="2D8FD1"/>
                </a:solidFill>
              </a:rPr>
              <a:t>连接</a:t>
            </a:r>
            <a:endParaRPr lang="en-US" b="1" dirty="0" smtClean="0">
              <a:solidFill>
                <a:srgbClr val="2D8FD1"/>
              </a:solidFill>
            </a:endParaRPr>
          </a:p>
        </p:txBody>
      </p:sp>
      <p:grpSp>
        <p:nvGrpSpPr>
          <p:cNvPr id="8" name="Group 7"/>
          <p:cNvGrpSpPr/>
          <p:nvPr/>
        </p:nvGrpSpPr>
        <p:grpSpPr>
          <a:xfrm>
            <a:off x="878635" y="888399"/>
            <a:ext cx="7618016" cy="3387943"/>
            <a:chOff x="1171208" y="1184524"/>
            <a:chExt cx="10154709" cy="451725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17256"/>
              <a:chOff x="1171208" y="1184524"/>
              <a:chExt cx="10154709" cy="451725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zh-CN" altLang="en-US" sz="1400" dirty="0">
                    <a:solidFill>
                      <a:srgbClr val="292929">
                        <a:lumMod val="50000"/>
                        <a:lumOff val="50000"/>
                      </a:srgbClr>
                    </a:solidFill>
                  </a:rPr>
                  <a:t>数据同步</a:t>
                </a:r>
                <a:endParaRPr lang="en-US" sz="1400" dirty="0">
                  <a:solidFill>
                    <a:srgbClr val="292929">
                      <a:lumMod val="50000"/>
                      <a:lumOff val="50000"/>
                    </a:srgbClr>
                  </a:solidFill>
                </a:endParaRPr>
              </a:p>
              <a:p>
                <a:pPr algn="ctr" defTabSz="571249" fontAlgn="base">
                  <a:lnSpc>
                    <a:spcPct val="80000"/>
                  </a:lnSpc>
                </a:pPr>
                <a:r>
                  <a:rPr lang="en-US" sz="800" dirty="0">
                    <a:solidFill>
                      <a:srgbClr val="292929">
                        <a:lumMod val="50000"/>
                        <a:lumOff val="50000"/>
                      </a:srgbClr>
                    </a:solidFill>
                  </a:rPr>
                  <a:t>SQL Azure </a:t>
                </a:r>
                <a:r>
                  <a:rPr lang="zh-CN" altLang="en-US" sz="800" dirty="0">
                    <a:solidFill>
                      <a:srgbClr val="292929">
                        <a:lumMod val="50000"/>
                        <a:lumOff val="50000"/>
                      </a:srgbClr>
                    </a:solidFill>
                  </a:rPr>
                  <a:t>数据同步</a:t>
                </a:r>
                <a:endParaRPr lang="en-US" sz="800" dirty="0">
                  <a:solidFill>
                    <a:srgbClr val="292929">
                      <a:lumMod val="50000"/>
                      <a:lumOff val="50000"/>
                    </a:srgbClr>
                  </a:solidFill>
                </a:endParaRP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525240"/>
              </a:xfrm>
              <a:prstGeom prst="rect">
                <a:avLst/>
              </a:prstGeom>
            </p:spPr>
            <p:txBody>
              <a:bodyPr wrap="square" lIns="121893" tIns="60948" rIns="121893" bIns="60948">
                <a:spAutoFit/>
              </a:bodyPr>
              <a:lstStyle/>
              <a:p>
                <a:pPr algn="ctr" defTabSz="571249" fontAlgn="base">
                  <a:lnSpc>
                    <a:spcPct val="80000"/>
                  </a:lnSpc>
                </a:pPr>
                <a:r>
                  <a:rPr lang="zh-CN" altLang="en-US" sz="1400" dirty="0" smtClean="0">
                    <a:solidFill>
                      <a:srgbClr val="292929">
                        <a:lumMod val="50000"/>
                        <a:lumOff val="50000"/>
                      </a:srgbClr>
                    </a:solidFill>
                  </a:rPr>
                  <a:t>应用程序层连接和消息</a:t>
                </a:r>
                <a:r>
                  <a:rPr lang="en-US" sz="1400" dirty="0" smtClean="0">
                    <a:solidFill>
                      <a:srgbClr val="292929">
                        <a:lumMod val="50000"/>
                        <a:lumOff val="50000"/>
                      </a:srgbClr>
                    </a:solidFill>
                  </a:rPr>
                  <a:t> </a:t>
                </a:r>
                <a:endParaRPr lang="en-US" sz="1400" dirty="0">
                  <a:solidFill>
                    <a:srgbClr val="292929">
                      <a:lumMod val="50000"/>
                      <a:lumOff val="50000"/>
                    </a:srgbClr>
                  </a:solidFill>
                </a:endParaRP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525240"/>
              </a:xfrm>
              <a:prstGeom prst="rect">
                <a:avLst/>
              </a:prstGeom>
            </p:spPr>
            <p:txBody>
              <a:bodyPr wrap="square" lIns="121893" tIns="60948" rIns="121893" bIns="60948">
                <a:spAutoFit/>
              </a:bodyPr>
              <a:lstStyle/>
              <a:p>
                <a:pPr algn="ctr" defTabSz="571249" fontAlgn="base">
                  <a:lnSpc>
                    <a:spcPct val="80000"/>
                  </a:lnSpc>
                </a:pPr>
                <a:r>
                  <a:rPr lang="zh-CN" altLang="en-US" sz="1400" dirty="0" smtClean="0">
                    <a:solidFill>
                      <a:srgbClr val="292929">
                        <a:lumMod val="50000"/>
                        <a:lumOff val="50000"/>
                      </a:srgbClr>
                    </a:solidFill>
                  </a:rPr>
                  <a:t>安全的机器到机器的连接</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525240"/>
              </a:xfrm>
              <a:prstGeom prst="rect">
                <a:avLst/>
              </a:prstGeom>
            </p:spPr>
            <p:txBody>
              <a:bodyPr wrap="square" lIns="121893" tIns="60948" rIns="121893" bIns="60948">
                <a:spAutoFit/>
              </a:bodyPr>
              <a:lstStyle/>
              <a:p>
                <a:pPr algn="ctr" defTabSz="571249" fontAlgn="base">
                  <a:lnSpc>
                    <a:spcPct val="80000"/>
                  </a:lnSpc>
                </a:pPr>
                <a:r>
                  <a:rPr lang="zh-CN" altLang="en-US" sz="1400" dirty="0" smtClean="0">
                    <a:solidFill>
                      <a:srgbClr val="292929">
                        <a:lumMod val="50000"/>
                        <a:lumOff val="50000"/>
                      </a:srgbClr>
                    </a:solidFill>
                  </a:rPr>
                  <a:t>安全的站点到站点的连接</a:t>
                </a:r>
                <a:r>
                  <a:rPr lang="en-US" sz="800" dirty="0" smtClean="0">
                    <a:solidFill>
                      <a:srgbClr val="292929">
                        <a:lumMod val="50000"/>
                        <a:lumOff val="50000"/>
                      </a:srgbClr>
                    </a:solidFill>
                  </a:rPr>
                  <a:t>Windows </a:t>
                </a:r>
                <a:r>
                  <a:rPr lang="en-US" sz="800" dirty="0">
                    <a:solidFill>
                      <a:srgbClr val="292929">
                        <a:lumMod val="50000"/>
                        <a:lumOff val="50000"/>
                      </a:srgbClr>
                    </a:solidFill>
                  </a:rPr>
                  <a:t>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zh-CN" altLang="en-US" sz="1500" dirty="0" smtClean="0">
                    <a:gradFill>
                      <a:gsLst>
                        <a:gs pos="0">
                          <a:srgbClr val="FFFFFF"/>
                        </a:gs>
                        <a:gs pos="100000">
                          <a:srgbClr val="FFFFFF"/>
                        </a:gs>
                      </a:gsLst>
                      <a:lin ang="5400000" scaled="0"/>
                    </a:gradFill>
                  </a:rPr>
                  <a:t>云</a:t>
                </a:r>
                <a:endParaRPr lang="en-US" sz="1500" dirty="0">
                  <a:gradFill>
                    <a:gsLst>
                      <a:gs pos="0">
                        <a:srgbClr val="FFFFFF"/>
                      </a:gs>
                      <a:gs pos="100000">
                        <a:srgbClr val="FFFFFF"/>
                      </a:gs>
                    </a:gsLst>
                    <a:lin ang="5400000" scaled="0"/>
                  </a:gradFill>
                </a:endParaRP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zh-CN" altLang="en-US" sz="1500" dirty="0" smtClean="0">
                    <a:gradFill>
                      <a:gsLst>
                        <a:gs pos="0">
                          <a:srgbClr val="FFFFFF"/>
                        </a:gs>
                        <a:gs pos="100000">
                          <a:srgbClr val="FFFFFF"/>
                        </a:gs>
                      </a:gsLst>
                      <a:lin ang="5400000" scaled="0"/>
                    </a:gradFill>
                  </a:rPr>
                  <a:t>企业</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7038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zh-CN" altLang="en-US" sz="2400" dirty="0" smtClean="0">
                <a:ln>
                  <a:solidFill>
                    <a:schemeClr val="bg1">
                      <a:alpha val="0"/>
                    </a:schemeClr>
                  </a:solidFill>
                </a:ln>
                <a:solidFill>
                  <a:srgbClr val="595959"/>
                </a:solidFill>
                <a:latin typeface="Segoe UI Light" pitchFamily="34" charset="0"/>
              </a:rPr>
              <a:t>公司网络</a:t>
            </a:r>
            <a:endParaRPr lang="en-US" sz="2400" dirty="0">
              <a:ln>
                <a:solidFill>
                  <a:schemeClr val="bg1">
                    <a:alpha val="0"/>
                  </a:schemeClr>
                </a:solidFill>
              </a:ln>
              <a:solidFill>
                <a:srgbClr val="595959"/>
              </a:solidFill>
              <a:latin typeface="Segoe UI Light" pitchFamily="34" charset="0"/>
            </a:endParaRP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a:t>
            </a:r>
            <a:r>
              <a:rPr lang="zh-CN" altLang="en-US" sz="3600" dirty="0" smtClean="0"/>
              <a:t>虚拟网络</a:t>
            </a:r>
            <a:endParaRPr lang="en-US" sz="3600" dirty="0"/>
          </a:p>
        </p:txBody>
      </p:sp>
      <p:sp>
        <p:nvSpPr>
          <p:cNvPr id="219" name="Content Placeholder 218"/>
          <p:cNvSpPr>
            <a:spLocks noGrp="1"/>
          </p:cNvSpPr>
          <p:nvPr>
            <p:ph type="body" sz="quarter" idx="10"/>
          </p:nvPr>
        </p:nvSpPr>
        <p:spPr>
          <a:xfrm>
            <a:off x="389436" y="1085850"/>
            <a:ext cx="4828292" cy="2222660"/>
          </a:xfrm>
        </p:spPr>
        <p:txBody>
          <a:bodyPr/>
          <a:lstStyle/>
          <a:p>
            <a:r>
              <a:rPr lang="zh-CN" altLang="en-US" sz="2800" dirty="0" smtClean="0">
                <a:solidFill>
                  <a:schemeClr val="accent2">
                    <a:alpha val="99000"/>
                  </a:schemeClr>
                </a:solidFill>
                <a:latin typeface="+mn-lt"/>
              </a:rPr>
              <a:t>在云中虚拟数据中心</a:t>
            </a:r>
            <a:endParaRPr lang="en-US" sz="2800" dirty="0">
              <a:solidFill>
                <a:schemeClr val="accent2">
                  <a:alpha val="99000"/>
                </a:schemeClr>
              </a:solidFill>
              <a:latin typeface="+mn-lt"/>
            </a:endParaRPr>
          </a:p>
          <a:p>
            <a:pPr lvl="1"/>
            <a:r>
              <a:rPr lang="zh-CN" altLang="en-US" sz="1400" dirty="0" smtClean="0"/>
              <a:t>将企业网罗扩展入</a:t>
            </a:r>
            <a:r>
              <a:rPr lang="en-US" altLang="zh-CN" sz="1400" dirty="0" smtClean="0"/>
              <a:t>Windows Azure</a:t>
            </a:r>
            <a:endParaRPr lang="en-US" sz="1400" dirty="0"/>
          </a:p>
          <a:p>
            <a:pPr lvl="1"/>
            <a:r>
              <a:rPr lang="zh-CN" altLang="en-US" sz="1400" dirty="0" smtClean="0"/>
              <a:t>将现有的应用和服务通过网络迁移到云</a:t>
            </a:r>
            <a:endParaRPr lang="en-US" altLang="zh-CN" sz="1400" dirty="0" smtClean="0"/>
          </a:p>
          <a:p>
            <a:pPr lvl="1"/>
            <a:r>
              <a:rPr lang="zh-CN" altLang="en-US" sz="1400" dirty="0" smtClean="0"/>
              <a:t>允许跨云和内部的混合应用</a:t>
            </a:r>
            <a:endParaRPr lang="en-US" sz="1400" dirty="0" smtClean="0"/>
          </a:p>
          <a:p>
            <a:pPr lvl="1"/>
            <a:endParaRPr lang="en-US" sz="1400" dirty="0" smtClean="0">
              <a:solidFill>
                <a:schemeClr val="accent2">
                  <a:alpha val="99000"/>
                </a:schemeClr>
              </a:solidFill>
            </a:endParaRPr>
          </a:p>
          <a:p>
            <a:pPr lvl="1"/>
            <a:r>
              <a:rPr lang="zh-CN" altLang="en-US" sz="2800" dirty="0" smtClean="0">
                <a:solidFill>
                  <a:schemeClr val="accent2">
                    <a:alpha val="99000"/>
                  </a:schemeClr>
                </a:solidFill>
              </a:rPr>
              <a:t>云中被保护的虚拟网络</a:t>
            </a:r>
            <a:endParaRPr lang="en-US" sz="2800" dirty="0">
              <a:solidFill>
                <a:schemeClr val="accent2">
                  <a:alpha val="99000"/>
                </a:schemeClr>
              </a:solidFill>
            </a:endParaRPr>
          </a:p>
          <a:p>
            <a:pPr lvl="1"/>
            <a:r>
              <a:rPr lang="zh-CN" altLang="en-US" sz="1400" dirty="0" smtClean="0"/>
              <a:t>允许创建安全私有的</a:t>
            </a:r>
            <a:r>
              <a:rPr lang="en-US" altLang="zh-CN" sz="1400" dirty="0" smtClean="0"/>
              <a:t>IPV4</a:t>
            </a:r>
            <a:r>
              <a:rPr lang="zh-CN" altLang="en-US" sz="1400" dirty="0" smtClean="0"/>
              <a:t>网络，完全被</a:t>
            </a:r>
            <a:r>
              <a:rPr lang="en-US" altLang="zh-CN" sz="1400" dirty="0" smtClean="0"/>
              <a:t>Windows Azure</a:t>
            </a:r>
            <a:r>
              <a:rPr lang="zh-CN" altLang="en-US" sz="1400" dirty="0" smtClean="0"/>
              <a:t>地址所包含</a:t>
            </a:r>
            <a:endParaRPr lang="en-US" altLang="zh-CN" sz="1400" dirty="0" smtClean="0"/>
          </a:p>
          <a:p>
            <a:pPr lvl="1"/>
            <a:r>
              <a:rPr lang="zh-CN" altLang="en-US" sz="1400" dirty="0"/>
              <a:t>服务</a:t>
            </a:r>
            <a:r>
              <a:rPr lang="zh-CN" altLang="en-US" sz="1400" dirty="0" smtClean="0"/>
              <a:t>内</a:t>
            </a:r>
            <a:r>
              <a:rPr lang="en-US" sz="1400" dirty="0" smtClean="0"/>
              <a:t>DIP-to-DIP</a:t>
            </a:r>
            <a:r>
              <a:rPr lang="zh-CN" altLang="en-US" sz="1400" dirty="0" smtClean="0"/>
              <a:t>通讯</a:t>
            </a:r>
            <a:endParaRPr lang="en-US" sz="1400" dirty="0"/>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158759" y="2231002"/>
            <a:ext cx="399771" cy="192352"/>
          </a:xfrm>
          <a:prstGeom prst="rect">
            <a:avLst/>
          </a:prstGeom>
        </p:spPr>
        <p:txBody>
          <a:bodyPr wrap="none" lIns="68571" tIns="34286" rIns="68571" bIns="34286">
            <a:spAutoFit/>
          </a:bodyPr>
          <a:lstStyle/>
          <a:p>
            <a:pPr algn="ctr" defTabSz="685261" fontAlgn="base">
              <a:spcBef>
                <a:spcPts val="900"/>
              </a:spcBef>
              <a:spcAft>
                <a:spcPct val="0"/>
              </a:spcAft>
            </a:pPr>
            <a:r>
              <a:rPr lang="zh-CN" altLang="en-US" sz="800" dirty="0" smtClean="0">
                <a:ln>
                  <a:solidFill>
                    <a:srgbClr val="FFFFFF">
                      <a:alpha val="0"/>
                    </a:srgbClr>
                  </a:solidFill>
                </a:ln>
                <a:solidFill>
                  <a:srgbClr val="595959"/>
                </a:solidFill>
              </a:rPr>
              <a:t>子网</a:t>
            </a:r>
            <a:r>
              <a:rPr lang="en-US" sz="800" dirty="0" smtClean="0">
                <a:ln>
                  <a:solidFill>
                    <a:srgbClr val="FFFFFF">
                      <a:alpha val="0"/>
                    </a:srgbClr>
                  </a:solidFill>
                </a:ln>
                <a:solidFill>
                  <a:srgbClr val="595959"/>
                </a:solidFill>
              </a:rPr>
              <a:t>2</a:t>
            </a:r>
            <a:endParaRPr lang="en-US" sz="800" dirty="0">
              <a:ln>
                <a:solidFill>
                  <a:srgbClr val="FFFFFF">
                    <a:alpha val="0"/>
                  </a:srgbClr>
                </a:solidFill>
              </a:ln>
              <a:solidFill>
                <a:srgbClr val="595959"/>
              </a:solidFill>
            </a:endParaRPr>
          </a:p>
        </p:txBody>
      </p:sp>
      <p:sp>
        <p:nvSpPr>
          <p:cNvPr id="120" name="Rectangle 119"/>
          <p:cNvSpPr/>
          <p:nvPr/>
        </p:nvSpPr>
        <p:spPr>
          <a:xfrm>
            <a:off x="7348373" y="2042896"/>
            <a:ext cx="399771" cy="192352"/>
          </a:xfrm>
          <a:prstGeom prst="rect">
            <a:avLst/>
          </a:prstGeom>
        </p:spPr>
        <p:txBody>
          <a:bodyPr wrap="none" lIns="68571" tIns="34286" rIns="68571" bIns="34286">
            <a:spAutoFit/>
          </a:bodyPr>
          <a:lstStyle/>
          <a:p>
            <a:pPr algn="ctr" defTabSz="685261" fontAlgn="base">
              <a:spcBef>
                <a:spcPts val="900"/>
              </a:spcBef>
              <a:spcAft>
                <a:spcPct val="0"/>
              </a:spcAft>
            </a:pPr>
            <a:r>
              <a:rPr lang="zh-CN" altLang="en-US" sz="800" dirty="0" smtClean="0">
                <a:ln>
                  <a:solidFill>
                    <a:srgbClr val="FFFFFF">
                      <a:alpha val="0"/>
                    </a:srgbClr>
                  </a:solidFill>
                </a:ln>
                <a:solidFill>
                  <a:srgbClr val="595959"/>
                </a:solidFill>
              </a:rPr>
              <a:t>子网</a:t>
            </a:r>
            <a:r>
              <a:rPr lang="en-US" sz="800" dirty="0" smtClean="0">
                <a:ln>
                  <a:solidFill>
                    <a:srgbClr val="FFFFFF">
                      <a:alpha val="0"/>
                    </a:srgbClr>
                  </a:solidFill>
                </a:ln>
                <a:solidFill>
                  <a:srgbClr val="595959"/>
                </a:solidFill>
              </a:rPr>
              <a:t>1</a:t>
            </a:r>
            <a:endParaRPr lang="en-US" sz="800" dirty="0">
              <a:ln>
                <a:solidFill>
                  <a:srgbClr val="FFFFFF">
                    <a:alpha val="0"/>
                  </a:srgbClr>
                </a:solidFill>
              </a:ln>
              <a:solidFill>
                <a:srgbClr val="595959"/>
              </a:solidFill>
            </a:endParaRP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997763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虚拟网络场景</a:t>
            </a:r>
            <a:endParaRPr lang="en-US" dirty="0"/>
          </a:p>
        </p:txBody>
      </p:sp>
      <p:sp>
        <p:nvSpPr>
          <p:cNvPr id="3" name="Content Placeholder 2"/>
          <p:cNvSpPr>
            <a:spLocks noGrp="1"/>
          </p:cNvSpPr>
          <p:nvPr>
            <p:ph type="body" sz="quarter" idx="10"/>
          </p:nvPr>
        </p:nvSpPr>
        <p:spPr>
          <a:xfrm>
            <a:off x="389436" y="1085850"/>
            <a:ext cx="8363938" cy="2823850"/>
          </a:xfrm>
        </p:spPr>
        <p:txBody>
          <a:bodyPr/>
          <a:lstStyle/>
          <a:p>
            <a:r>
              <a:rPr lang="zh-CN" altLang="en-US" sz="1800" dirty="0" smtClean="0">
                <a:solidFill>
                  <a:schemeClr val="accent2"/>
                </a:solidFill>
                <a:latin typeface="+mn-lt"/>
              </a:rPr>
              <a:t>混合的共有</a:t>
            </a:r>
            <a:r>
              <a:rPr lang="en-US" altLang="zh-CN" sz="1800" dirty="0" smtClean="0">
                <a:solidFill>
                  <a:schemeClr val="accent2"/>
                </a:solidFill>
                <a:latin typeface="+mn-lt"/>
              </a:rPr>
              <a:t>/</a:t>
            </a:r>
            <a:r>
              <a:rPr lang="zh-CN" altLang="en-US" sz="1800" dirty="0" smtClean="0">
                <a:solidFill>
                  <a:schemeClr val="accent2"/>
                </a:solidFill>
                <a:latin typeface="+mn-lt"/>
              </a:rPr>
              <a:t>私有云</a:t>
            </a:r>
            <a:endParaRPr lang="en-US" sz="1800" dirty="0" smtClean="0">
              <a:solidFill>
                <a:schemeClr val="accent2"/>
              </a:solidFill>
              <a:latin typeface="+mn-lt"/>
            </a:endParaRPr>
          </a:p>
          <a:p>
            <a:r>
              <a:rPr lang="zh-CN" altLang="en-US" sz="1800" dirty="0" smtClean="0">
                <a:latin typeface="+mn-lt"/>
              </a:rPr>
              <a:t>在</a:t>
            </a:r>
            <a:r>
              <a:rPr lang="en-US" altLang="zh-CN" sz="1800" dirty="0" smtClean="0">
                <a:latin typeface="+mn-lt"/>
              </a:rPr>
              <a:t>Windows Azure</a:t>
            </a:r>
            <a:r>
              <a:rPr lang="zh-CN" altLang="en-US" sz="1800" dirty="0" smtClean="0">
                <a:latin typeface="+mn-lt"/>
              </a:rPr>
              <a:t>中的企业应用需要连接到内部的资源</a:t>
            </a:r>
            <a:endParaRPr lang="en-US" sz="1800" dirty="0" smtClean="0">
              <a:latin typeface="+mn-lt"/>
            </a:endParaRPr>
          </a:p>
          <a:p>
            <a:pPr lvl="1"/>
            <a:endParaRPr lang="en-US" sz="1050" dirty="0" smtClean="0"/>
          </a:p>
          <a:p>
            <a:r>
              <a:rPr lang="zh-CN" altLang="en-US" sz="1800" dirty="0" smtClean="0">
                <a:solidFill>
                  <a:schemeClr val="accent2">
                    <a:alpha val="99000"/>
                  </a:schemeClr>
                </a:solidFill>
                <a:latin typeface="+mn-lt"/>
              </a:rPr>
              <a:t>企业的认证和访问控制</a:t>
            </a:r>
            <a:endParaRPr lang="en-US" sz="1800" dirty="0" smtClean="0">
              <a:solidFill>
                <a:schemeClr val="accent2">
                  <a:alpha val="99000"/>
                </a:schemeClr>
              </a:solidFill>
              <a:latin typeface="+mn-lt"/>
            </a:endParaRPr>
          </a:p>
          <a:p>
            <a:pPr lvl="1"/>
            <a:r>
              <a:rPr lang="zh-CN" altLang="en-US" sz="1800" dirty="0" smtClean="0">
                <a:latin typeface="+mn-lt"/>
              </a:rPr>
              <a:t>使用内部的资源（内部</a:t>
            </a:r>
            <a:r>
              <a:rPr lang="en-US" altLang="zh-CN" sz="1800" dirty="0" smtClean="0">
                <a:latin typeface="+mn-lt"/>
              </a:rPr>
              <a:t>AD</a:t>
            </a:r>
            <a:r>
              <a:rPr lang="zh-CN" altLang="en-US" sz="1800" dirty="0" smtClean="0">
                <a:latin typeface="+mn-lt"/>
              </a:rPr>
              <a:t>）管理认证和访问控制</a:t>
            </a:r>
            <a:r>
              <a:rPr lang="en-US" sz="1800" dirty="0" smtClean="0">
                <a:latin typeface="+mn-lt"/>
              </a:rPr>
              <a:t/>
            </a:r>
            <a:br>
              <a:rPr lang="en-US" sz="1800" dirty="0" smtClean="0">
                <a:latin typeface="+mn-lt"/>
              </a:rPr>
            </a:br>
            <a:endParaRPr lang="en-US" sz="1050" dirty="0"/>
          </a:p>
          <a:p>
            <a:r>
              <a:rPr lang="zh-CN" altLang="en-US" sz="1800" dirty="0" smtClean="0">
                <a:solidFill>
                  <a:schemeClr val="accent2">
                    <a:alpha val="99000"/>
                  </a:schemeClr>
                </a:solidFill>
                <a:latin typeface="+mn-lt"/>
              </a:rPr>
              <a:t>监控和管理</a:t>
            </a:r>
            <a:endParaRPr lang="en-US" sz="1800" dirty="0" smtClean="0">
              <a:solidFill>
                <a:schemeClr val="accent2">
                  <a:alpha val="99000"/>
                </a:schemeClr>
              </a:solidFill>
              <a:latin typeface="+mn-lt"/>
            </a:endParaRPr>
          </a:p>
          <a:p>
            <a:r>
              <a:rPr lang="zh-CN" altLang="en-US" sz="1800" dirty="0" smtClean="0">
                <a:latin typeface="+mn-lt"/>
              </a:rPr>
              <a:t>对在</a:t>
            </a:r>
            <a:r>
              <a:rPr lang="en-US" altLang="zh-CN" sz="1800" dirty="0" smtClean="0">
                <a:latin typeface="+mn-lt"/>
              </a:rPr>
              <a:t>Windows Azure</a:t>
            </a:r>
            <a:r>
              <a:rPr lang="zh-CN" altLang="en-US" sz="1800" dirty="0" smtClean="0">
                <a:latin typeface="+mn-lt"/>
              </a:rPr>
              <a:t>中的资源进行远程</a:t>
            </a:r>
            <a:r>
              <a:rPr lang="zh-CN" altLang="en-US" sz="1800" dirty="0">
                <a:latin typeface="+mn-lt"/>
              </a:rPr>
              <a:t>监控和</a:t>
            </a:r>
            <a:r>
              <a:rPr lang="zh-CN" altLang="en-US" sz="1800" dirty="0" smtClean="0">
                <a:latin typeface="+mn-lt"/>
              </a:rPr>
              <a:t>故障排除</a:t>
            </a:r>
            <a:endParaRPr lang="en-US" sz="1050" dirty="0"/>
          </a:p>
          <a:p>
            <a:r>
              <a:rPr lang="zh-CN" altLang="en-US" sz="1800" dirty="0" smtClean="0">
                <a:solidFill>
                  <a:schemeClr val="accent2">
                    <a:alpha val="99000"/>
                  </a:schemeClr>
                </a:solidFill>
                <a:latin typeface="+mn-lt"/>
              </a:rPr>
              <a:t>高级连接需求</a:t>
            </a:r>
            <a:endParaRPr lang="en-US" sz="1800" dirty="0" smtClean="0">
              <a:solidFill>
                <a:schemeClr val="accent2">
                  <a:alpha val="99000"/>
                </a:schemeClr>
              </a:solidFill>
              <a:latin typeface="+mn-lt"/>
            </a:endParaRPr>
          </a:p>
          <a:p>
            <a:r>
              <a:rPr lang="zh-CN" altLang="en-US" sz="1800" dirty="0" smtClean="0">
                <a:latin typeface="+mn-lt"/>
              </a:rPr>
              <a:t>云部署需要固定</a:t>
            </a:r>
            <a:r>
              <a:rPr lang="en-US" altLang="zh-CN" sz="1800" dirty="0" smtClean="0">
                <a:latin typeface="+mn-lt"/>
              </a:rPr>
              <a:t>IP</a:t>
            </a:r>
            <a:r>
              <a:rPr lang="zh-CN" altLang="en-US" sz="1800" dirty="0" smtClean="0">
                <a:latin typeface="+mn-lt"/>
              </a:rPr>
              <a:t>和直接的跨服务的连接</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02800400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zh-CN" altLang="en-US" sz="3600" dirty="0" smtClean="0">
                <a:solidFill>
                  <a:schemeClr val="tx2"/>
                </a:solidFill>
                <a:latin typeface="Segoe UI Light" pitchFamily="34" charset="0"/>
                <a:cs typeface="Segoe UI Light" pitchFamily="34" charset="0"/>
              </a:rPr>
              <a:t>你的应用需要虚拟网络吗？</a:t>
            </a:r>
            <a:endParaRPr lang="en-US" sz="3600" dirty="0">
              <a:solidFill>
                <a:schemeClr val="tx2"/>
              </a:solidFill>
              <a:latin typeface="Segoe UI Light" pitchFamily="34" charset="0"/>
              <a:cs typeface="Segoe UI Light" pitchFamily="34" charset="0"/>
            </a:endParaRPr>
          </a:p>
        </p:txBody>
      </p:sp>
      <p:sp>
        <p:nvSpPr>
          <p:cNvPr id="3" name="Text Placeholder 2"/>
          <p:cNvSpPr>
            <a:spLocks noGrp="1"/>
          </p:cNvSpPr>
          <p:nvPr>
            <p:ph type="body" sz="quarter" idx="10"/>
          </p:nvPr>
        </p:nvSpPr>
        <p:spPr>
          <a:xfrm>
            <a:off x="397701" y="1052803"/>
            <a:ext cx="6015402" cy="3496855"/>
          </a:xfrm>
        </p:spPr>
        <p:txBody>
          <a:bodyPr/>
          <a:lstStyle/>
          <a:p>
            <a:pPr lvl="1"/>
            <a:r>
              <a:rPr lang="zh-CN" altLang="en-US" sz="3000" dirty="0" smtClean="0">
                <a:solidFill>
                  <a:schemeClr val="accent2"/>
                </a:solidFill>
                <a:latin typeface="Segoe UI Light" pitchFamily="34" charset="0"/>
                <a:cs typeface="Segoe UI Light" pitchFamily="34" charset="0"/>
              </a:rPr>
              <a:t>持久的</a:t>
            </a:r>
            <a:r>
              <a:rPr lang="en-US" altLang="zh-CN" sz="3000" dirty="0" smtClean="0">
                <a:solidFill>
                  <a:schemeClr val="accent2"/>
                </a:solidFill>
                <a:latin typeface="Segoe UI Light" pitchFamily="34" charset="0"/>
                <a:cs typeface="Segoe UI Light" pitchFamily="34" charset="0"/>
              </a:rPr>
              <a:t>IP</a:t>
            </a:r>
            <a:r>
              <a:rPr lang="zh-CN" altLang="en-US" sz="3000" dirty="0" smtClean="0">
                <a:solidFill>
                  <a:schemeClr val="accent2"/>
                </a:solidFill>
                <a:latin typeface="Segoe UI Light" pitchFamily="34" charset="0"/>
                <a:cs typeface="Segoe UI Light" pitchFamily="34" charset="0"/>
              </a:rPr>
              <a:t>地址需求</a:t>
            </a:r>
            <a:endParaRPr lang="en-US" sz="3000" dirty="0">
              <a:solidFill>
                <a:schemeClr val="accent2"/>
              </a:solidFill>
              <a:latin typeface="Segoe UI Light" pitchFamily="34" charset="0"/>
              <a:cs typeface="Segoe UI Light" pitchFamily="34" charset="0"/>
            </a:endParaRPr>
          </a:p>
          <a:p>
            <a:pPr lvl="1"/>
            <a:r>
              <a:rPr lang="zh-CN" altLang="en-US" sz="2100" dirty="0" smtClean="0">
                <a:solidFill>
                  <a:schemeClr val="tx2"/>
                </a:solidFill>
              </a:rPr>
              <a:t>在虚拟网络中的虚拟机拥有无限的</a:t>
            </a:r>
            <a:r>
              <a:rPr lang="en-US" altLang="zh-CN" sz="2100" dirty="0" smtClean="0">
                <a:solidFill>
                  <a:schemeClr val="tx2"/>
                </a:solidFill>
              </a:rPr>
              <a:t>DHCP</a:t>
            </a:r>
            <a:r>
              <a:rPr lang="zh-CN" altLang="en-US" sz="2100" dirty="0" smtClean="0">
                <a:solidFill>
                  <a:schemeClr val="tx2"/>
                </a:solidFill>
              </a:rPr>
              <a:t>租用</a:t>
            </a:r>
            <a:endParaRPr lang="en-US" sz="2100" dirty="0">
              <a:solidFill>
                <a:schemeClr val="tx2"/>
              </a:solidFill>
            </a:endParaRPr>
          </a:p>
          <a:p>
            <a:pPr lvl="1"/>
            <a:endParaRPr lang="en-US" sz="600" dirty="0">
              <a:solidFill>
                <a:schemeClr val="accent2"/>
              </a:solidFill>
              <a:latin typeface="Segoe UI Light" pitchFamily="34" charset="0"/>
              <a:cs typeface="Segoe UI Light" pitchFamily="34" charset="0"/>
            </a:endParaRPr>
          </a:p>
          <a:p>
            <a:pPr lvl="1"/>
            <a:r>
              <a:rPr lang="zh-CN" altLang="en-US" sz="3000" dirty="0" smtClean="0">
                <a:solidFill>
                  <a:schemeClr val="accent2"/>
                </a:solidFill>
                <a:latin typeface="Segoe UI Light" pitchFamily="34" charset="0"/>
                <a:cs typeface="Segoe UI Light" pitchFamily="34" charset="0"/>
              </a:rPr>
              <a:t>混合的内部云应用</a:t>
            </a:r>
            <a:endParaRPr lang="en-US" sz="3000" dirty="0">
              <a:solidFill>
                <a:schemeClr val="accent2"/>
              </a:solidFill>
              <a:latin typeface="Segoe UI Light" pitchFamily="34" charset="0"/>
              <a:cs typeface="Segoe UI Light" pitchFamily="34" charset="0"/>
            </a:endParaRPr>
          </a:p>
          <a:p>
            <a:pPr lvl="1"/>
            <a:r>
              <a:rPr lang="zh-CN" altLang="en-US" sz="2100" dirty="0" smtClean="0">
                <a:solidFill>
                  <a:schemeClr val="tx2"/>
                </a:solidFill>
              </a:rPr>
              <a:t>需要您的数据中心和共有云之间的连接</a:t>
            </a:r>
            <a:endParaRPr lang="en-US" sz="2100" dirty="0">
              <a:solidFill>
                <a:schemeClr val="tx2"/>
              </a:solidFill>
            </a:endParaRPr>
          </a:p>
          <a:p>
            <a:pPr lvl="1"/>
            <a:endParaRPr lang="en-US" sz="600" dirty="0">
              <a:solidFill>
                <a:schemeClr val="accent2"/>
              </a:solidFill>
              <a:latin typeface="Segoe UI Light" pitchFamily="34" charset="0"/>
              <a:cs typeface="Segoe UI Light" pitchFamily="34" charset="0"/>
            </a:endParaRPr>
          </a:p>
          <a:p>
            <a:pPr lvl="1"/>
            <a:r>
              <a:rPr lang="zh-CN" altLang="en-US" sz="3000" dirty="0" smtClean="0">
                <a:solidFill>
                  <a:schemeClr val="accent2"/>
                </a:solidFill>
                <a:latin typeface="Segoe UI Light" pitchFamily="34" charset="0"/>
                <a:cs typeface="Segoe UI Light" pitchFamily="34" charset="0"/>
              </a:rPr>
              <a:t>在云服务之间的连接</a:t>
            </a:r>
            <a:endParaRPr lang="en-US" sz="3000" dirty="0">
              <a:solidFill>
                <a:schemeClr val="accent2"/>
              </a:solidFill>
              <a:latin typeface="Segoe UI Light" pitchFamily="34" charset="0"/>
              <a:cs typeface="Segoe UI Light" pitchFamily="34" charset="0"/>
            </a:endParaRPr>
          </a:p>
          <a:p>
            <a:pPr lvl="1"/>
            <a:r>
              <a:rPr lang="zh-CN" altLang="en-US" sz="2100" dirty="0" smtClean="0">
                <a:solidFill>
                  <a:schemeClr val="tx2"/>
                </a:solidFill>
              </a:rPr>
              <a:t>在云中部署活动目录或者将一个</a:t>
            </a:r>
            <a:r>
              <a:rPr lang="en-US" altLang="zh-CN" sz="2100" dirty="0" err="1" smtClean="0">
                <a:solidFill>
                  <a:schemeClr val="tx2"/>
                </a:solidFill>
              </a:rPr>
              <a:t>PaaS</a:t>
            </a:r>
            <a:r>
              <a:rPr lang="zh-CN" altLang="en-US" sz="2100" dirty="0" smtClean="0">
                <a:solidFill>
                  <a:schemeClr val="tx2"/>
                </a:solidFill>
              </a:rPr>
              <a:t>服务连接到</a:t>
            </a:r>
            <a:r>
              <a:rPr lang="en-US" altLang="zh-CN" sz="2100" dirty="0" err="1" smtClean="0">
                <a:solidFill>
                  <a:schemeClr val="tx2"/>
                </a:solidFill>
              </a:rPr>
              <a:t>IaaS</a:t>
            </a:r>
            <a:r>
              <a:rPr lang="zh-CN" altLang="en-US" sz="2100" dirty="0" smtClean="0">
                <a:solidFill>
                  <a:schemeClr val="tx2"/>
                </a:solidFill>
              </a:rPr>
              <a:t>服务</a:t>
            </a:r>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65303391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zh-CN" altLang="en-US" dirty="0" smtClean="0"/>
              <a:t>支持的</a:t>
            </a:r>
            <a:r>
              <a:rPr lang="en-US" altLang="zh-CN" dirty="0" smtClean="0"/>
              <a:t>VPN</a:t>
            </a:r>
            <a:r>
              <a:rPr lang="zh-CN" altLang="en-US" dirty="0" smtClean="0"/>
              <a:t>设备</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653045178"/>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平台</a:t>
                      </a:r>
                      <a:endParaRPr lang="en-US" sz="1200" b="1" kern="1200" dirty="0">
                        <a:solidFill>
                          <a:schemeClr val="bg1">
                            <a:alpha val="99000"/>
                          </a:schemeClr>
                        </a:solidFill>
                        <a:latin typeface="+mn-lt"/>
                        <a:ea typeface="+mn-ea"/>
                        <a:cs typeface="+mn-cs"/>
                      </a:endParaRP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操作系统</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例子</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zh-CN" altLang="en-US" sz="1200" kern="1200" dirty="0" smtClean="0">
                          <a:solidFill>
                            <a:schemeClr val="tx2">
                              <a:lumMod val="75000"/>
                              <a:alpha val="99000"/>
                            </a:schemeClr>
                          </a:solidFill>
                          <a:latin typeface="+mn-lt"/>
                          <a:ea typeface="+mn-ea"/>
                          <a:cs typeface="+mn-cs"/>
                        </a:rPr>
                        <a:t>系列</a:t>
                      </a:r>
                      <a:r>
                        <a:rPr lang="en-US" sz="1200" kern="1200" dirty="0" smtClean="0">
                          <a:solidFill>
                            <a:schemeClr val="tx2">
                              <a:lumMod val="75000"/>
                              <a:alpha val="99000"/>
                            </a:schemeClr>
                          </a:solidFill>
                          <a:latin typeface="+mn-lt"/>
                          <a:ea typeface="+mn-ea"/>
                          <a:cs typeface="+mn-cs"/>
                        </a:rPr>
                        <a:t>(Adaptive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a:t>
                      </a:r>
                      <a:r>
                        <a:rPr lang="zh-CN" altLang="en-US" sz="1200" kern="1200" dirty="0" smtClean="0">
                          <a:solidFill>
                            <a:schemeClr val="tx2">
                              <a:lumMod val="75000"/>
                              <a:alpha val="99000"/>
                            </a:schemeClr>
                          </a:solidFill>
                          <a:latin typeface="+mn-lt"/>
                          <a:ea typeface="+mn-ea"/>
                          <a:cs typeface="+mn-cs"/>
                        </a:rPr>
                        <a:t>系列</a:t>
                      </a:r>
                      <a:r>
                        <a:rPr lang="en-US" sz="1200" kern="1200" dirty="0" smtClean="0">
                          <a:solidFill>
                            <a:schemeClr val="tx2">
                              <a:lumMod val="75000"/>
                              <a:alpha val="99000"/>
                            </a:schemeClr>
                          </a:solidFill>
                          <a:latin typeface="+mn-lt"/>
                          <a:ea typeface="+mn-ea"/>
                          <a:cs typeface="+mn-cs"/>
                        </a:rPr>
                        <a:t>Aggregation </a:t>
                      </a:r>
                      <a:r>
                        <a:rPr lang="en-US" sz="1200" kern="1200" dirty="0">
                          <a:solidFill>
                            <a:schemeClr val="tx2">
                              <a:lumMod val="75000"/>
                              <a:alpha val="99000"/>
                            </a:schemeClr>
                          </a:solidFill>
                          <a:latin typeface="+mn-lt"/>
                          <a:ea typeface="+mn-ea"/>
                          <a:cs typeface="+mn-cs"/>
                        </a:rPr>
                        <a:t>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426701947"/>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平台</a:t>
                      </a:r>
                      <a:endParaRPr lang="en-US" altLang="zh-CN" sz="1200" b="1" kern="1200" dirty="0" smtClean="0">
                        <a:solidFill>
                          <a:schemeClr val="bg1">
                            <a:alpha val="99000"/>
                          </a:schemeClr>
                        </a:solidFill>
                        <a:latin typeface="+mn-lt"/>
                        <a:ea typeface="+mn-ea"/>
                        <a:cs typeface="+mn-cs"/>
                      </a:endParaRP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操作系统</a:t>
                      </a:r>
                      <a:endParaRPr lang="en-US" altLang="zh-CN"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bg1">
                              <a:alpha val="99000"/>
                            </a:schemeClr>
                          </a:solidFill>
                          <a:latin typeface="+mn-lt"/>
                          <a:ea typeface="+mn-ea"/>
                          <a:cs typeface="+mn-cs"/>
                        </a:rPr>
                        <a:t>例子</a:t>
                      </a:r>
                      <a:endParaRPr lang="en-US" altLang="zh-CN" sz="1200" b="1" kern="1200" dirty="0" smtClean="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zh-CN" altLang="en-US" sz="2000" kern="0" dirty="0" smtClean="0">
                <a:solidFill>
                  <a:schemeClr val="accent6">
                    <a:alpha val="99000"/>
                  </a:schemeClr>
                </a:solidFill>
                <a:ea typeface="Segoe UI" pitchFamily="34" charset="0"/>
                <a:cs typeface="Segoe UI" pitchFamily="34" charset="0"/>
              </a:rPr>
              <a:t>一般的</a:t>
            </a:r>
            <a:r>
              <a:rPr lang="en-US" sz="2000" kern="0" dirty="0" smtClean="0">
                <a:solidFill>
                  <a:schemeClr val="accent6">
                    <a:alpha val="99000"/>
                  </a:schemeClr>
                </a:solidFill>
                <a:ea typeface="Segoe UI" pitchFamily="34" charset="0"/>
                <a:cs typeface="Segoe UI" pitchFamily="34" charset="0"/>
              </a:rPr>
              <a:t>VPN</a:t>
            </a:r>
            <a:r>
              <a:rPr lang="zh-CN" altLang="en-US" sz="2000" kern="0" dirty="0" smtClean="0">
                <a:solidFill>
                  <a:schemeClr val="accent6">
                    <a:alpha val="99000"/>
                  </a:schemeClr>
                </a:solidFill>
                <a:ea typeface="Segoe UI" pitchFamily="34" charset="0"/>
                <a:cs typeface="Segoe UI" pitchFamily="34" charset="0"/>
              </a:rPr>
              <a:t>设备必须支持</a:t>
            </a:r>
            <a:endParaRPr lang="en-US" sz="2000" kern="0" dirty="0">
              <a:solidFill>
                <a:schemeClr val="accent6">
                  <a:alpha val="99000"/>
                </a:schemeClr>
              </a:solidFill>
              <a:ea typeface="Segoe UI" pitchFamily="34" charset="0"/>
              <a:cs typeface="Segoe UI" pitchFamily="34" charset="0"/>
            </a:endParaRP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123093264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dirty="0" err="1" smtClean="0"/>
              <a:t>IaaS</a:t>
            </a:r>
            <a:r>
              <a:rPr lang="en-US" dirty="0" smtClean="0"/>
              <a:t> </a:t>
            </a:r>
            <a:r>
              <a:rPr lang="zh-CN" altLang="en-US" dirty="0" smtClean="0"/>
              <a:t>和 </a:t>
            </a:r>
            <a:r>
              <a:rPr lang="en-US" dirty="0" err="1" smtClean="0"/>
              <a:t>PaaS</a:t>
            </a:r>
            <a:r>
              <a:rPr lang="en-US" dirty="0" smtClean="0"/>
              <a:t> </a:t>
            </a:r>
            <a:br>
              <a:rPr lang="en-US" dirty="0" smtClean="0"/>
            </a:br>
            <a:r>
              <a:rPr lang="en-US" dirty="0" smtClean="0"/>
              <a:t>	– </a:t>
            </a:r>
            <a:r>
              <a:rPr lang="zh-CN" altLang="en-US" dirty="0" smtClean="0"/>
              <a:t>协同工作</a:t>
            </a:r>
            <a:endParaRPr lang="en-US" dirty="0"/>
          </a:p>
        </p:txBody>
      </p:sp>
    </p:spTree>
    <p:extLst>
      <p:ext uri="{BB962C8B-B14F-4D97-AF65-F5344CB8AC3E}">
        <p14:creationId xmlns:p14="http://schemas.microsoft.com/office/powerpoint/2010/main" val="24244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err="1" smtClean="0"/>
              <a:t>PaaS</a:t>
            </a:r>
            <a:r>
              <a:rPr lang="zh-CN" altLang="en-US" dirty="0" smtClean="0"/>
              <a:t>的好处</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a:t>
            </a:r>
            <a:r>
              <a:rPr lang="zh-CN" altLang="en-US" sz="2800" dirty="0" smtClean="0">
                <a:solidFill>
                  <a:srgbClr val="8CC600">
                    <a:alpha val="99000"/>
                  </a:srgbClr>
                </a:solidFill>
                <a:latin typeface="Segoe UI Light"/>
              </a:rPr>
              <a:t>更便宜</a:t>
            </a:r>
            <a:endParaRPr lang="en-US" sz="2800" dirty="0">
              <a:solidFill>
                <a:srgbClr val="8CC600">
                  <a:alpha val="99000"/>
                </a:srgbClr>
              </a:solidFill>
              <a:latin typeface="Segoe UI Light"/>
            </a:endParaRPr>
          </a:p>
          <a:p>
            <a:pPr marL="2381" lvl="1">
              <a:lnSpc>
                <a:spcPct val="100000"/>
              </a:lnSpc>
            </a:pPr>
            <a:r>
              <a:rPr lang="zh-CN" altLang="en-US" sz="1600" dirty="0">
                <a:solidFill>
                  <a:srgbClr val="5F5F5F">
                    <a:alpha val="99000"/>
                  </a:srgbClr>
                </a:solidFill>
              </a:rPr>
              <a:t>原因</a:t>
            </a:r>
            <a:r>
              <a:rPr lang="en-US" sz="1600" dirty="0" smtClean="0">
                <a:solidFill>
                  <a:srgbClr val="5F5F5F">
                    <a:alpha val="99000"/>
                  </a:srgbClr>
                </a:solidFill>
              </a:rPr>
              <a:t>: </a:t>
            </a:r>
            <a:r>
              <a:rPr lang="zh-CN" altLang="en-US" sz="1600" dirty="0" smtClean="0">
                <a:solidFill>
                  <a:srgbClr val="5F5F5F">
                    <a:alpha val="99000"/>
                  </a:srgbClr>
                </a:solidFill>
              </a:rPr>
              <a:t>更少的管理工作</a:t>
            </a:r>
            <a:endParaRPr lang="en-US" sz="1600" dirty="0">
              <a:solidFill>
                <a:srgbClr val="5F5F5F">
                  <a:lumMod val="65000"/>
                  <a:alpha val="99000"/>
                </a:srgbClr>
              </a:solidFill>
            </a:endParaRPr>
          </a:p>
          <a:p>
            <a:pPr marL="2381" lvl="1">
              <a:lnSpc>
                <a:spcPct val="100000"/>
              </a:lnSpc>
            </a:pPr>
            <a:r>
              <a:rPr lang="zh-CN" altLang="en-US" sz="1600" dirty="0">
                <a:solidFill>
                  <a:srgbClr val="5F5F5F">
                    <a:alpha val="99000"/>
                  </a:srgbClr>
                </a:solidFill>
              </a:rPr>
              <a:t>好处</a:t>
            </a:r>
            <a:r>
              <a:rPr lang="en-US" sz="1600" dirty="0" smtClean="0">
                <a:solidFill>
                  <a:srgbClr val="5F5F5F">
                    <a:alpha val="99000"/>
                  </a:srgbClr>
                </a:solidFill>
              </a:rPr>
              <a:t>: </a:t>
            </a:r>
            <a:r>
              <a:rPr lang="zh-CN" altLang="en-US" sz="1600" dirty="0" smtClean="0">
                <a:solidFill>
                  <a:srgbClr val="5F5F5F">
                    <a:alpha val="99000"/>
                  </a:srgbClr>
                </a:solidFill>
              </a:rPr>
              <a:t>组织花费更少</a:t>
            </a:r>
            <a:endParaRPr lang="en-US" sz="1600" dirty="0">
              <a:solidFill>
                <a:srgbClr val="5F5F5F">
                  <a:lumMod val="65000"/>
                  <a:alpha val="99000"/>
                </a:srgbClr>
              </a:solidFill>
            </a:endParaRP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a:t>
            </a:r>
            <a:r>
              <a:rPr lang="zh-CN" altLang="en-US" sz="2800" dirty="0" smtClean="0">
                <a:solidFill>
                  <a:srgbClr val="8CC600">
                    <a:alpha val="99000"/>
                  </a:srgbClr>
                </a:solidFill>
                <a:latin typeface="Segoe UI Light"/>
              </a:rPr>
              <a:t>更迅速</a:t>
            </a:r>
            <a:endParaRPr lang="en-US" sz="2800" dirty="0">
              <a:solidFill>
                <a:srgbClr val="8CC600">
                  <a:alpha val="99000"/>
                </a:srgbClr>
              </a:solidFill>
              <a:latin typeface="Segoe UI Light"/>
            </a:endParaRPr>
          </a:p>
          <a:p>
            <a:pPr marL="2381" lvl="1">
              <a:lnSpc>
                <a:spcPct val="100000"/>
              </a:lnSpc>
            </a:pPr>
            <a:r>
              <a:rPr lang="zh-CN" altLang="en-US" sz="1600" dirty="0" smtClean="0">
                <a:solidFill>
                  <a:srgbClr val="5F5F5F">
                    <a:alpha val="99000"/>
                  </a:srgbClr>
                </a:solidFill>
              </a:rPr>
              <a:t>原因</a:t>
            </a:r>
            <a:r>
              <a:rPr lang="en-US" sz="1600" dirty="0" smtClean="0">
                <a:solidFill>
                  <a:srgbClr val="5F5F5F">
                    <a:alpha val="99000"/>
                  </a:srgbClr>
                </a:solidFill>
              </a:rPr>
              <a:t>: </a:t>
            </a:r>
            <a:r>
              <a:rPr lang="zh-CN" altLang="en-US" sz="1600" dirty="0" smtClean="0">
                <a:solidFill>
                  <a:srgbClr val="5F5F5F">
                    <a:alpha val="99000"/>
                  </a:srgbClr>
                </a:solidFill>
              </a:rPr>
              <a:t>开发人员的工作更少</a:t>
            </a:r>
            <a:endParaRPr lang="en-US" altLang="zh-CN" sz="1600" dirty="0" smtClean="0">
              <a:solidFill>
                <a:srgbClr val="5F5F5F">
                  <a:alpha val="99000"/>
                </a:srgbClr>
              </a:solidFill>
            </a:endParaRPr>
          </a:p>
          <a:p>
            <a:pPr marL="2381" lvl="1">
              <a:lnSpc>
                <a:spcPct val="100000"/>
              </a:lnSpc>
            </a:pPr>
            <a:r>
              <a:rPr lang="zh-CN" altLang="en-US" sz="1600" dirty="0" smtClean="0">
                <a:solidFill>
                  <a:srgbClr val="5F5F5F">
                    <a:alpha val="99000"/>
                  </a:srgbClr>
                </a:solidFill>
              </a:rPr>
              <a:t>好处</a:t>
            </a:r>
            <a:r>
              <a:rPr lang="en-US" sz="1600" dirty="0" smtClean="0">
                <a:solidFill>
                  <a:srgbClr val="5F5F5F">
                    <a:alpha val="99000"/>
                  </a:srgbClr>
                </a:solidFill>
              </a:rPr>
              <a:t>: </a:t>
            </a:r>
            <a:r>
              <a:rPr lang="zh-CN" altLang="en-US" sz="1600" dirty="0" smtClean="0">
                <a:solidFill>
                  <a:srgbClr val="5F5F5F">
                    <a:alpha val="99000"/>
                  </a:srgbClr>
                </a:solidFill>
              </a:rPr>
              <a:t>应用程序能够更快地从想像变为现实</a:t>
            </a:r>
            <a:endParaRPr lang="en-US" sz="1600" dirty="0">
              <a:solidFill>
                <a:srgbClr val="5F5F5F">
                  <a:lumMod val="65000"/>
                  <a:alpha val="99000"/>
                </a:srgbClr>
              </a:solidFill>
            </a:endParaRP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a:t>
            </a:r>
            <a:r>
              <a:rPr lang="zh-CN" altLang="en-US" sz="2800" dirty="0" smtClean="0">
                <a:solidFill>
                  <a:srgbClr val="8CC600">
                    <a:alpha val="99000"/>
                  </a:srgbClr>
                </a:solidFill>
                <a:latin typeface="Segoe UI Light"/>
              </a:rPr>
              <a:t>风险更小</a:t>
            </a:r>
            <a:endParaRPr lang="en-US" sz="2800" dirty="0">
              <a:solidFill>
                <a:srgbClr val="8CC600">
                  <a:alpha val="99000"/>
                </a:srgbClr>
              </a:solidFill>
              <a:latin typeface="Segoe UI Light"/>
            </a:endParaRPr>
          </a:p>
          <a:p>
            <a:pPr marL="2381" lvl="1" indent="0">
              <a:lnSpc>
                <a:spcPct val="100000"/>
              </a:lnSpc>
              <a:spcBef>
                <a:spcPts val="0"/>
              </a:spcBef>
              <a:buSzPct val="80000"/>
              <a:buNone/>
            </a:pPr>
            <a:r>
              <a:rPr lang="zh-CN" altLang="en-US" sz="1600" dirty="0">
                <a:solidFill>
                  <a:srgbClr val="5F5F5F">
                    <a:alpha val="99000"/>
                  </a:srgbClr>
                </a:solidFill>
              </a:rPr>
              <a:t>原因</a:t>
            </a:r>
            <a:r>
              <a:rPr lang="en-US" sz="1600" spc="-38" dirty="0" smtClean="0">
                <a:solidFill>
                  <a:srgbClr val="5F5F5F">
                    <a:alpha val="99000"/>
                  </a:srgbClr>
                </a:solidFill>
              </a:rPr>
              <a:t>: </a:t>
            </a:r>
            <a:r>
              <a:rPr lang="zh-CN" altLang="en-US" sz="1600" spc="-38" dirty="0" smtClean="0">
                <a:solidFill>
                  <a:srgbClr val="5F5F5F">
                    <a:alpha val="99000"/>
                  </a:srgbClr>
                </a:solidFill>
              </a:rPr>
              <a:t>平台做了更多，错误的机会更少</a:t>
            </a:r>
            <a:endParaRPr lang="en-US" sz="1600" spc="-38" dirty="0">
              <a:solidFill>
                <a:srgbClr val="5F5F5F">
                  <a:lumMod val="65000"/>
                  <a:alpha val="99000"/>
                </a:srgbClr>
              </a:solidFill>
            </a:endParaRPr>
          </a:p>
          <a:p>
            <a:pPr marL="2381" lvl="1" indent="0">
              <a:lnSpc>
                <a:spcPct val="100000"/>
              </a:lnSpc>
              <a:spcBef>
                <a:spcPts val="0"/>
              </a:spcBef>
              <a:buSzPct val="80000"/>
              <a:buNone/>
            </a:pPr>
            <a:r>
              <a:rPr lang="zh-CN" altLang="en-US" sz="1600" dirty="0">
                <a:solidFill>
                  <a:srgbClr val="5F5F5F">
                    <a:alpha val="99000"/>
                  </a:srgbClr>
                </a:solidFill>
              </a:rPr>
              <a:t>好处</a:t>
            </a:r>
            <a:r>
              <a:rPr lang="en-US" sz="1600" spc="-38" dirty="0" smtClean="0">
                <a:solidFill>
                  <a:srgbClr val="5F5F5F">
                    <a:alpha val="99000"/>
                  </a:srgbClr>
                </a:solidFill>
              </a:rPr>
              <a:t>: </a:t>
            </a:r>
            <a:r>
              <a:rPr lang="zh-CN" altLang="en-US" sz="1600" spc="-38" dirty="0" smtClean="0">
                <a:solidFill>
                  <a:srgbClr val="5F5F5F">
                    <a:alpha val="99000"/>
                  </a:srgbClr>
                </a:solidFill>
              </a:rPr>
              <a:t>获得更大的稳定性</a:t>
            </a:r>
            <a:endParaRPr lang="en-US" sz="1600" spc="-38" dirty="0">
              <a:solidFill>
                <a:srgbClr val="5F5F5F">
                  <a:lumMod val="65000"/>
                  <a:alpha val="99000"/>
                </a:srgbClr>
              </a:solidFill>
            </a:endParaRPr>
          </a:p>
        </p:txBody>
      </p:sp>
    </p:spTree>
    <p:custDataLst>
      <p:tags r:id="rId1"/>
    </p:custDataLst>
    <p:extLst>
      <p:ext uri="{BB962C8B-B14F-4D97-AF65-F5344CB8AC3E}">
        <p14:creationId xmlns:p14="http://schemas.microsoft.com/office/powerpoint/2010/main" val="376370609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IaaS</a:t>
            </a:r>
            <a:r>
              <a:rPr lang="en-US" dirty="0" smtClean="0"/>
              <a:t> </a:t>
            </a:r>
            <a:r>
              <a:rPr lang="zh-CN" altLang="en-US" dirty="0" smtClean="0"/>
              <a:t>和 </a:t>
            </a:r>
            <a:r>
              <a:rPr lang="en-US" dirty="0" err="1" smtClean="0"/>
              <a:t>PaaS</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zh-CN" altLang="en-US" sz="2800" dirty="0" smtClean="0">
                <a:solidFill>
                  <a:srgbClr val="0071BC">
                    <a:alpha val="99000"/>
                  </a:srgbClr>
                </a:solidFill>
                <a:latin typeface="Segoe UI Light"/>
              </a:rPr>
              <a:t>通过虚拟网络直接连接</a:t>
            </a:r>
            <a:endParaRPr lang="en-US" sz="2800" dirty="0">
              <a:solidFill>
                <a:srgbClr val="0071BC">
                  <a:alpha val="99000"/>
                </a:srgbClr>
              </a:solidFill>
              <a:latin typeface="Segoe UI Light"/>
            </a:endParaRPr>
          </a:p>
          <a:p>
            <a:pPr marL="2381" lvl="1"/>
            <a:r>
              <a:rPr lang="zh-CN" altLang="en-US" sz="1600" dirty="0" smtClean="0">
                <a:solidFill>
                  <a:srgbClr val="5F5F5F">
                    <a:alpha val="99000"/>
                  </a:srgbClr>
                </a:solidFill>
              </a:rPr>
              <a:t>为了高级的连接场景，例如活动目录或者</a:t>
            </a:r>
            <a:r>
              <a:rPr lang="en-US" altLang="zh-CN" sz="1600" dirty="0" smtClean="0">
                <a:solidFill>
                  <a:srgbClr val="5F5F5F">
                    <a:alpha val="99000"/>
                  </a:srgbClr>
                </a:solidFill>
              </a:rPr>
              <a:t>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zh-CN" altLang="en-US" sz="2800" dirty="0" smtClean="0">
                <a:solidFill>
                  <a:srgbClr val="0071BC">
                    <a:alpha val="99000"/>
                  </a:srgbClr>
                </a:solidFill>
                <a:latin typeface="Segoe UI Light"/>
              </a:rPr>
              <a:t>通过虚拟</a:t>
            </a:r>
            <a:r>
              <a:rPr lang="en-US" altLang="zh-CN" sz="2800" dirty="0" smtClean="0">
                <a:solidFill>
                  <a:srgbClr val="0071BC">
                    <a:alpha val="99000"/>
                  </a:srgbClr>
                </a:solidFill>
                <a:latin typeface="Segoe UI Light"/>
              </a:rPr>
              <a:t>IP</a:t>
            </a:r>
            <a:r>
              <a:rPr lang="zh-CN" altLang="en-US" sz="2800" dirty="0" smtClean="0">
                <a:solidFill>
                  <a:srgbClr val="0071BC">
                    <a:alpha val="99000"/>
                  </a:srgbClr>
                </a:solidFill>
                <a:latin typeface="Segoe UI Light"/>
              </a:rPr>
              <a:t>连接云应用</a:t>
            </a:r>
            <a:endParaRPr lang="en-US" sz="2800" dirty="0">
              <a:solidFill>
                <a:srgbClr val="0071BC">
                  <a:alpha val="99000"/>
                </a:srgbClr>
              </a:solidFill>
              <a:latin typeface="Segoe UI Light"/>
            </a:endParaRPr>
          </a:p>
          <a:p>
            <a:pPr marL="2381" lvl="1"/>
            <a:r>
              <a:rPr lang="zh-CN" altLang="en-US" sz="1600" dirty="0" smtClean="0">
                <a:solidFill>
                  <a:srgbClr val="5F5F5F">
                    <a:alpha val="99000"/>
                  </a:srgbClr>
                </a:solidFill>
              </a:rPr>
              <a:t>通过连接公共端点简单创建服务</a:t>
            </a:r>
            <a:endParaRPr lang="en-US" sz="2400" dirty="0">
              <a:latin typeface="Segoe UI Light"/>
            </a:endParaRPr>
          </a:p>
        </p:txBody>
      </p:sp>
    </p:spTree>
    <p:extLst>
      <p:ext uri="{BB962C8B-B14F-4D97-AF65-F5344CB8AC3E}">
        <p14:creationId xmlns:p14="http://schemas.microsoft.com/office/powerpoint/2010/main" val="296814023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zh-CN" altLang="en-US" sz="3600" dirty="0" smtClean="0"/>
              <a:t>连接应用程序和虚拟机</a:t>
            </a:r>
            <a:endParaRPr lang="en-US" sz="3600" dirty="0"/>
          </a:p>
        </p:txBody>
      </p:sp>
      <p:sp>
        <p:nvSpPr>
          <p:cNvPr id="28" name="Content Placeholder 2"/>
          <p:cNvSpPr>
            <a:spLocks noGrp="1"/>
          </p:cNvSpPr>
          <p:nvPr>
            <p:ph type="body" sz="quarter" idx="10"/>
          </p:nvPr>
        </p:nvSpPr>
        <p:spPr>
          <a:xfrm>
            <a:off x="389436" y="1085851"/>
            <a:ext cx="3870591" cy="1419363"/>
          </a:xfrm>
        </p:spPr>
        <p:txBody>
          <a:bodyPr/>
          <a:lstStyle/>
          <a:p>
            <a:pPr marL="0"/>
            <a:r>
              <a:rPr lang="zh-CN" altLang="en-US" sz="2400" dirty="0" smtClean="0">
                <a:solidFill>
                  <a:schemeClr val="accent2">
                    <a:alpha val="99000"/>
                  </a:schemeClr>
                </a:solidFill>
              </a:rPr>
              <a:t>优势</a:t>
            </a:r>
            <a:endParaRPr lang="en-US" sz="2400" dirty="0">
              <a:solidFill>
                <a:schemeClr val="accent2">
                  <a:alpha val="99000"/>
                </a:schemeClr>
              </a:solidFill>
            </a:endParaRPr>
          </a:p>
          <a:p>
            <a:pPr lvl="1"/>
            <a:r>
              <a:rPr lang="zh-CN" altLang="en-US" sz="1800" spc="0" dirty="0" smtClean="0"/>
              <a:t>简单</a:t>
            </a:r>
            <a:endParaRPr lang="en-US" sz="1800" spc="0" dirty="0"/>
          </a:p>
          <a:p>
            <a:pPr lvl="1"/>
            <a:r>
              <a:rPr lang="zh-CN" altLang="en-US" sz="1800" spc="0" dirty="0" smtClean="0"/>
              <a:t>用户自治</a:t>
            </a:r>
            <a:endParaRPr lang="en-US" sz="1800" spc="0" dirty="0"/>
          </a:p>
          <a:p>
            <a:pPr lvl="1"/>
            <a:r>
              <a:rPr lang="zh-CN" altLang="en-US" sz="1800" spc="0" dirty="0" smtClean="0"/>
              <a:t>虚拟</a:t>
            </a:r>
            <a:r>
              <a:rPr lang="en-US" altLang="zh-CN" sz="1800" spc="0" dirty="0" smtClean="0"/>
              <a:t>IP</a:t>
            </a:r>
            <a:r>
              <a:rPr lang="zh-CN" altLang="en-US" sz="1800" spc="0" dirty="0" smtClean="0"/>
              <a:t>交换</a:t>
            </a:r>
            <a:r>
              <a:rPr lang="en-US" sz="1800" spc="0" dirty="0" smtClean="0"/>
              <a:t>(</a:t>
            </a:r>
            <a:r>
              <a:rPr lang="zh-CN" altLang="en-US" sz="1800" spc="0" dirty="0" smtClean="0"/>
              <a:t>云服务</a:t>
            </a:r>
            <a:r>
              <a:rPr lang="en-US" sz="1800" spc="0" dirty="0" smtClean="0"/>
              <a:t>)</a:t>
            </a:r>
            <a:endParaRPr lang="en-US" sz="1800" spc="0" dirty="0"/>
          </a:p>
          <a:p>
            <a:pPr lvl="1"/>
            <a:r>
              <a:rPr lang="zh-CN" altLang="en-US" sz="1800" spc="0" dirty="0" smtClean="0"/>
              <a:t>简单的本地开发</a:t>
            </a:r>
            <a:r>
              <a:rPr lang="en-US" altLang="zh-CN" sz="1800" spc="0" dirty="0" smtClean="0"/>
              <a:t>/</a:t>
            </a:r>
            <a:r>
              <a:rPr lang="zh-CN" altLang="en-US" sz="1800" spc="0" dirty="0" smtClean="0"/>
              <a:t>测试</a:t>
            </a:r>
            <a:endParaRPr lang="en-US" sz="1800" spc="0" dirty="0"/>
          </a:p>
        </p:txBody>
      </p:sp>
      <p:sp>
        <p:nvSpPr>
          <p:cNvPr id="29" name="TextBox 28"/>
          <p:cNvSpPr txBox="1"/>
          <p:nvPr/>
        </p:nvSpPr>
        <p:spPr>
          <a:xfrm>
            <a:off x="3257624" y="1429305"/>
            <a:ext cx="1002409"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zh-CN" altLang="en-US" dirty="0" smtClean="0"/>
              <a:t>通过公共端点进行</a:t>
            </a:r>
            <a:r>
              <a:rPr lang="en-US" altLang="zh-CN" dirty="0" smtClean="0"/>
              <a:t>SQL</a:t>
            </a:r>
            <a:r>
              <a:rPr lang="zh-CN" altLang="en-US" dirty="0" smtClean="0"/>
              <a:t>数据访问</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pc="-75" dirty="0">
                <a:solidFill>
                  <a:schemeClr val="accent2">
                    <a:alpha val="99000"/>
                  </a:schemeClr>
                </a:solidFill>
                <a:latin typeface="Segoe UI Light" pitchFamily="34" charset="0"/>
              </a:rPr>
              <a:t>缺点</a:t>
            </a:r>
            <a:endParaRPr lang="en-US" spc="-75" dirty="0">
              <a:solidFill>
                <a:schemeClr val="accent2">
                  <a:alpha val="99000"/>
                </a:schemeClr>
              </a:solidFill>
              <a:latin typeface="Segoe UI Light" pitchFamily="34" charset="0"/>
            </a:endParaRPr>
          </a:p>
          <a:p>
            <a:pPr marL="0" indent="0">
              <a:buNone/>
            </a:pPr>
            <a:r>
              <a:rPr lang="zh-CN" altLang="en-US" sz="1800" dirty="0" smtClean="0">
                <a:gradFill>
                  <a:gsLst>
                    <a:gs pos="0">
                      <a:srgbClr val="595959"/>
                    </a:gs>
                    <a:gs pos="86000">
                      <a:srgbClr val="595959"/>
                    </a:gs>
                  </a:gsLst>
                  <a:lin ang="5400000" scaled="0"/>
                </a:gradFill>
              </a:rPr>
              <a:t>高延迟</a:t>
            </a:r>
            <a:endParaRPr lang="en-US" sz="1800" dirty="0">
              <a:gradFill>
                <a:gsLst>
                  <a:gs pos="0">
                    <a:srgbClr val="595959"/>
                  </a:gs>
                  <a:gs pos="86000">
                    <a:srgbClr val="595959"/>
                  </a:gs>
                </a:gsLst>
                <a:lin ang="5400000" scaled="0"/>
              </a:gradFill>
            </a:endParaRPr>
          </a:p>
          <a:p>
            <a:pPr marL="0" indent="0">
              <a:buNone/>
            </a:pPr>
            <a:r>
              <a:rPr lang="zh-CN" altLang="en-US" sz="1800" dirty="0" smtClean="0">
                <a:gradFill>
                  <a:gsLst>
                    <a:gs pos="0">
                      <a:srgbClr val="595959"/>
                    </a:gs>
                    <a:gs pos="86000">
                      <a:srgbClr val="595959"/>
                    </a:gs>
                  </a:gsLst>
                  <a:lin ang="5400000" scaled="0"/>
                </a:gradFill>
              </a:rPr>
              <a:t>安全性降低</a:t>
            </a:r>
            <a:r>
              <a:rPr lang="en-US" sz="1800" dirty="0">
                <a:gradFill>
                  <a:gsLst>
                    <a:gs pos="0">
                      <a:srgbClr val="595959"/>
                    </a:gs>
                    <a:gs pos="86000">
                      <a:srgbClr val="595959"/>
                    </a:gs>
                  </a:gsLst>
                  <a:lin ang="5400000" scaled="0"/>
                </a:gradFill>
              </a:rPr>
              <a:t/>
            </a:r>
            <a:br>
              <a:rPr lang="en-US" sz="1800" dirty="0">
                <a:gradFill>
                  <a:gsLst>
                    <a:gs pos="0">
                      <a:srgbClr val="595959"/>
                    </a:gs>
                    <a:gs pos="86000">
                      <a:srgbClr val="595959"/>
                    </a:gs>
                  </a:gsLst>
                  <a:lin ang="5400000" scaled="0"/>
                </a:gradFill>
              </a:rPr>
            </a:br>
            <a:r>
              <a:rPr lang="zh-CN" altLang="en-US" sz="1800" dirty="0" smtClean="0">
                <a:gradFill>
                  <a:gsLst>
                    <a:gs pos="0">
                      <a:srgbClr val="595959"/>
                    </a:gs>
                    <a:gs pos="86000">
                      <a:srgbClr val="595959"/>
                    </a:gs>
                  </a:gsLst>
                  <a:lin ang="5400000" scaled="0"/>
                </a:gradFill>
              </a:rPr>
              <a:t>更多管理和部署</a:t>
            </a:r>
            <a:endParaRPr lang="en-US" sz="1800" dirty="0">
              <a:gradFill>
                <a:gsLst>
                  <a:gs pos="0">
                    <a:srgbClr val="595959"/>
                  </a:gs>
                  <a:gs pos="86000">
                    <a:srgbClr val="595959"/>
                  </a:gs>
                </a:gsLst>
                <a:lin ang="5400000" scaled="0"/>
              </a:gradFill>
            </a:endParaRP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zh-CN" altLang="en-US" sz="1100" dirty="0" smtClean="0">
                <a:solidFill>
                  <a:schemeClr val="bg1">
                    <a:alpha val="99000"/>
                  </a:schemeClr>
                </a:solidFill>
              </a:rPr>
              <a:t>云服务或者网站</a:t>
            </a:r>
            <a:endParaRPr lang="en-US" sz="1100" dirty="0">
              <a:solidFill>
                <a:schemeClr val="bg1">
                  <a:alpha val="99000"/>
                </a:schemeClr>
              </a:solidFill>
            </a:endParaRPr>
          </a:p>
        </p:txBody>
      </p:sp>
      <p:sp>
        <p:nvSpPr>
          <p:cNvPr id="54" name="TextBox 53"/>
          <p:cNvSpPr txBox="1"/>
          <p:nvPr/>
        </p:nvSpPr>
        <p:spPr>
          <a:xfrm>
            <a:off x="7701594" y="3358984"/>
            <a:ext cx="920176" cy="184666"/>
          </a:xfrm>
          <a:prstGeom prst="rect">
            <a:avLst/>
          </a:prstGeom>
          <a:noFill/>
        </p:spPr>
        <p:txBody>
          <a:bodyPr wrap="square" lIns="0" tIns="0" rIns="0" bIns="0" rtlCol="0">
            <a:spAutoFit/>
          </a:bodyPr>
          <a:lstStyle/>
          <a:p>
            <a:pPr algn="r"/>
            <a:r>
              <a:rPr lang="zh-CN" altLang="en-US" sz="1200" dirty="0">
                <a:solidFill>
                  <a:schemeClr val="bg1">
                    <a:alpha val="99000"/>
                  </a:schemeClr>
                </a:solidFill>
              </a:rPr>
              <a:t>云服务</a:t>
            </a:r>
            <a:endParaRPr lang="en-US" sz="1200" dirty="0">
              <a:solidFill>
                <a:schemeClr val="bg1">
                  <a:alpha val="99000"/>
                </a:schemeClr>
              </a:solidFill>
            </a:endParaRP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169277"/>
          </a:xfrm>
          <a:prstGeom prst="rect">
            <a:avLst/>
          </a:prstGeom>
          <a:noFill/>
        </p:spPr>
        <p:txBody>
          <a:bodyPr wrap="square" lIns="0" tIns="0" rIns="0" bIns="0" rtlCol="0">
            <a:spAutoFit/>
          </a:bodyPr>
          <a:lstStyle/>
          <a:p>
            <a:pPr algn="ctr"/>
            <a:r>
              <a:rPr lang="zh-CN" altLang="en-US" sz="1100" dirty="0" smtClean="0">
                <a:gradFill>
                  <a:gsLst>
                    <a:gs pos="0">
                      <a:srgbClr val="595959"/>
                    </a:gs>
                    <a:gs pos="86000">
                      <a:srgbClr val="595959"/>
                    </a:gs>
                  </a:gsLst>
                  <a:lin ang="5400000" scaled="0"/>
                </a:gradFill>
              </a:rPr>
              <a:t>负载均衡</a:t>
            </a:r>
            <a:endParaRPr lang="en-US" sz="1100" dirty="0">
              <a:gradFill>
                <a:gsLst>
                  <a:gs pos="0">
                    <a:srgbClr val="595959"/>
                  </a:gs>
                  <a:gs pos="86000">
                    <a:srgbClr val="595959"/>
                  </a:gs>
                </a:gsLst>
                <a:lin ang="5400000" scaled="0"/>
              </a:gradFill>
            </a:endParaRP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430887"/>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zh-CN" altLang="en-US" dirty="0" smtClean="0"/>
              <a:t>通过防火墙</a:t>
            </a:r>
            <a:endParaRPr lang="en-US" altLang="zh-CN" dirty="0" smtClean="0"/>
          </a:p>
          <a:p>
            <a:pPr algn="l"/>
            <a:r>
              <a:rPr lang="zh-CN" altLang="en-US" dirty="0" smtClean="0"/>
              <a:t>保证安全</a:t>
            </a:r>
            <a:endParaRPr lang="en-US" dirty="0"/>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169277"/>
          </a:xfrm>
          <a:prstGeom prst="rect">
            <a:avLst/>
          </a:prstGeom>
          <a:noFill/>
        </p:spPr>
        <p:txBody>
          <a:bodyPr wrap="square" lIns="0" tIns="0" rIns="0" bIns="0" rtlCol="0">
            <a:spAutoFit/>
          </a:bodyPr>
          <a:lstStyle/>
          <a:p>
            <a:pPr algn="ctr"/>
            <a:r>
              <a:rPr lang="zh-CN" altLang="en-US" sz="1100" dirty="0" smtClean="0">
                <a:gradFill>
                  <a:gsLst>
                    <a:gs pos="0">
                      <a:srgbClr val="595959"/>
                    </a:gs>
                    <a:gs pos="86000">
                      <a:srgbClr val="595959"/>
                    </a:gs>
                  </a:gsLst>
                  <a:lin ang="5400000" scaled="0"/>
                </a:gradFill>
              </a:rPr>
              <a:t>负载均衡</a:t>
            </a:r>
            <a:endParaRPr lang="en-US" sz="1100" dirty="0">
              <a:gradFill>
                <a:gsLst>
                  <a:gs pos="0">
                    <a:srgbClr val="595959"/>
                  </a:gs>
                  <a:gs pos="86000">
                    <a:srgbClr val="595959"/>
                  </a:gs>
                </a:gsLst>
                <a:lin ang="5400000" scaled="0"/>
              </a:gradFill>
            </a:endParaRP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402627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fade">
                                      <p:cBhvr>
                                        <p:cTn id="12" dur="500"/>
                                        <p:tgtEl>
                                          <p:spTgt spid="2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animEffect transition="in" filter="fade">
                                      <p:cBhvr>
                                        <p:cTn id="15" dur="500"/>
                                        <p:tgtEl>
                                          <p:spTgt spid="28">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animEffect transition="in" filter="fade">
                                      <p:cBhvr>
                                        <p:cTn id="18" dur="500"/>
                                        <p:tgtEl>
                                          <p:spTgt spid="2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xEl>
                                              <p:pRg st="3" end="3"/>
                                            </p:txEl>
                                          </p:spTgt>
                                        </p:tgtEl>
                                        <p:attrNameLst>
                                          <p:attrName>style.visibility</p:attrName>
                                        </p:attrNameLst>
                                      </p:cBhvr>
                                      <p:to>
                                        <p:strVal val="visible"/>
                                      </p:to>
                                    </p:set>
                                    <p:animEffect transition="in" filter="fade">
                                      <p:cBhvr>
                                        <p:cTn id="21" dur="500"/>
                                        <p:tgtEl>
                                          <p:spTgt spid="2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xEl>
                                              <p:pRg st="4" end="4"/>
                                            </p:txEl>
                                          </p:spTgt>
                                        </p:tgtEl>
                                        <p:attrNameLst>
                                          <p:attrName>style.visibility</p:attrName>
                                        </p:attrNameLst>
                                      </p:cBhvr>
                                      <p:to>
                                        <p:strVal val="visible"/>
                                      </p:to>
                                    </p:set>
                                    <p:animEffect transition="in" filter="fade">
                                      <p:cBhvr>
                                        <p:cTn id="24" dur="500"/>
                                        <p:tgtEl>
                                          <p:spTgt spid="28">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zh-CN" altLang="en-US" sz="3600" dirty="0" smtClean="0"/>
              <a:t>通过虚拟网络连接</a:t>
            </a:r>
            <a:r>
              <a:rPr lang="zh-CN" altLang="en-US" sz="3600" dirty="0"/>
              <a:t>云服务</a:t>
            </a:r>
            <a:endParaRPr lang="en-US" sz="3600" dirty="0"/>
          </a:p>
        </p:txBody>
      </p:sp>
      <p:sp>
        <p:nvSpPr>
          <p:cNvPr id="34" name="Content Placeholder 2"/>
          <p:cNvSpPr>
            <a:spLocks noGrp="1"/>
          </p:cNvSpPr>
          <p:nvPr>
            <p:ph type="body" sz="quarter" idx="10"/>
          </p:nvPr>
        </p:nvSpPr>
        <p:spPr>
          <a:xfrm>
            <a:off x="389436" y="1085849"/>
            <a:ext cx="8363938" cy="1419363"/>
          </a:xfrm>
        </p:spPr>
        <p:txBody>
          <a:bodyPr/>
          <a:lstStyle/>
          <a:p>
            <a:r>
              <a:rPr lang="zh-CN" altLang="en-US" sz="2400" dirty="0" smtClean="0">
                <a:solidFill>
                  <a:schemeClr val="accent2">
                    <a:alpha val="99000"/>
                  </a:schemeClr>
                </a:solidFill>
              </a:rPr>
              <a:t>优势</a:t>
            </a:r>
            <a:endParaRPr lang="en-US" sz="2400" dirty="0">
              <a:solidFill>
                <a:schemeClr val="accent2">
                  <a:alpha val="99000"/>
                </a:schemeClr>
              </a:solidFill>
            </a:endParaRPr>
          </a:p>
          <a:p>
            <a:pPr lvl="1"/>
            <a:r>
              <a:rPr lang="zh-CN" altLang="en-US" sz="1800" spc="0" dirty="0" smtClean="0"/>
              <a:t>从开放的互联网保护虚拟机</a:t>
            </a:r>
            <a:endParaRPr lang="en-US" altLang="zh-CN" sz="1800" spc="0" dirty="0" smtClean="0"/>
          </a:p>
          <a:p>
            <a:pPr lvl="1"/>
            <a:r>
              <a:rPr lang="zh-CN" altLang="en-US" sz="1800" spc="0" dirty="0" smtClean="0"/>
              <a:t>降低延迟</a:t>
            </a:r>
            <a:endParaRPr lang="en-US" altLang="zh-CN" sz="1800" spc="0" dirty="0" smtClean="0"/>
          </a:p>
          <a:p>
            <a:pPr lvl="1"/>
            <a:r>
              <a:rPr lang="zh-CN" altLang="en-US" sz="1800" spc="0" dirty="0" smtClean="0"/>
              <a:t>虚拟</a:t>
            </a:r>
            <a:r>
              <a:rPr lang="en-US" altLang="zh-CN" sz="1800" spc="0" dirty="0" smtClean="0"/>
              <a:t>IP</a:t>
            </a:r>
            <a:r>
              <a:rPr lang="zh-CN" altLang="en-US" sz="1800" spc="0" dirty="0" smtClean="0"/>
              <a:t>交换</a:t>
            </a:r>
            <a:r>
              <a:rPr lang="en-US" altLang="zh-CN" sz="1800" spc="0" dirty="0" smtClean="0"/>
              <a:t>(web/worker roles)</a:t>
            </a:r>
          </a:p>
          <a:p>
            <a:pPr lvl="1"/>
            <a:r>
              <a:rPr lang="zh-CN" altLang="en-US" sz="1800" spc="0" dirty="0" smtClean="0"/>
              <a:t>高级连接的需求</a:t>
            </a:r>
            <a:endParaRPr lang="en-US" sz="1800" spc="0" dirty="0"/>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pc="-75" dirty="0" smtClean="0">
                <a:solidFill>
                  <a:schemeClr val="accent2">
                    <a:alpha val="99000"/>
                  </a:schemeClr>
                </a:solidFill>
                <a:latin typeface="Segoe UI Light" pitchFamily="34" charset="0"/>
              </a:rPr>
              <a:t>缺点</a:t>
            </a:r>
            <a:endParaRPr lang="en-US" spc="-75" dirty="0">
              <a:solidFill>
                <a:schemeClr val="accent2">
                  <a:alpha val="99000"/>
                </a:schemeClr>
              </a:solidFill>
              <a:latin typeface="Segoe UI Light" pitchFamily="34" charset="0"/>
            </a:endParaRPr>
          </a:p>
          <a:p>
            <a:pPr marL="48810" indent="0">
              <a:buNone/>
            </a:pPr>
            <a:r>
              <a:rPr lang="zh-CN" altLang="en-US" sz="1800" dirty="0" smtClean="0">
                <a:gradFill>
                  <a:gsLst>
                    <a:gs pos="0">
                      <a:srgbClr val="595959"/>
                    </a:gs>
                    <a:gs pos="86000">
                      <a:srgbClr val="595959"/>
                    </a:gs>
                  </a:gsLst>
                  <a:lin ang="5400000" scaled="0"/>
                </a:gradFill>
              </a:rPr>
              <a:t>虚拟网络的复杂性</a:t>
            </a:r>
            <a:endParaRPr lang="en-US" sz="1800" dirty="0">
              <a:gradFill>
                <a:gsLst>
                  <a:gs pos="0">
                    <a:srgbClr val="595959"/>
                  </a:gs>
                  <a:gs pos="86000">
                    <a:srgbClr val="595959"/>
                  </a:gs>
                </a:gsLst>
                <a:lin ang="5400000" scaled="0"/>
              </a:gradFill>
            </a:endParaRPr>
          </a:p>
          <a:p>
            <a:pPr marL="0" indent="0">
              <a:buNone/>
            </a:pPr>
            <a:r>
              <a:rPr lang="en-US" sz="1800" dirty="0" smtClean="0">
                <a:solidFill>
                  <a:schemeClr val="tx2"/>
                </a:solidFill>
              </a:rPr>
              <a:t> </a:t>
            </a:r>
            <a:r>
              <a:rPr lang="en-US" altLang="zh-CN" sz="1800" dirty="0" smtClean="0">
                <a:solidFill>
                  <a:schemeClr val="tx2"/>
                </a:solidFill>
              </a:rPr>
              <a:t>Windows Azure</a:t>
            </a:r>
            <a:r>
              <a:rPr lang="zh-CN" altLang="en-US" sz="1800" dirty="0" smtClean="0">
                <a:solidFill>
                  <a:schemeClr val="tx2"/>
                </a:solidFill>
              </a:rPr>
              <a:t>提供的</a:t>
            </a:r>
            <a:r>
              <a:rPr lang="en-US" altLang="zh-CN" sz="1800" dirty="0" smtClean="0">
                <a:solidFill>
                  <a:schemeClr val="tx2"/>
                </a:solidFill>
              </a:rPr>
              <a:t>DNS</a:t>
            </a:r>
            <a:r>
              <a:rPr lang="zh-CN" altLang="en-US" sz="1800" dirty="0" smtClean="0">
                <a:solidFill>
                  <a:schemeClr val="tx2"/>
                </a:solidFill>
              </a:rPr>
              <a:t>不能跨云服务</a:t>
            </a:r>
            <a:endParaRPr lang="en-US" sz="1800" dirty="0">
              <a:solidFill>
                <a:schemeClr val="tx2"/>
              </a:solidFill>
            </a:endParaRP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169277"/>
          </a:xfrm>
          <a:prstGeom prst="rect">
            <a:avLst/>
          </a:prstGeom>
          <a:noFill/>
        </p:spPr>
        <p:txBody>
          <a:bodyPr wrap="square" lIns="0" tIns="0" rIns="0" bIns="0" rtlCol="0">
            <a:spAutoFit/>
          </a:bodyPr>
          <a:lstStyle/>
          <a:p>
            <a:pPr algn="ctr"/>
            <a:r>
              <a:rPr lang="zh-CN" altLang="en-US" sz="1100" dirty="0" smtClean="0">
                <a:gradFill>
                  <a:gsLst>
                    <a:gs pos="0">
                      <a:srgbClr val="595959"/>
                    </a:gs>
                    <a:gs pos="86000">
                      <a:srgbClr val="595959"/>
                    </a:gs>
                  </a:gsLst>
                  <a:lin ang="5400000" scaled="0"/>
                </a:gradFill>
              </a:rPr>
              <a:t>负载均衡</a:t>
            </a:r>
            <a:endParaRPr lang="en-US" sz="1100" dirty="0">
              <a:gradFill>
                <a:gsLst>
                  <a:gs pos="0">
                    <a:srgbClr val="595959"/>
                  </a:gs>
                  <a:gs pos="86000">
                    <a:srgbClr val="595959"/>
                  </a:gs>
                </a:gsLst>
                <a:lin ang="5400000" scaled="0"/>
              </a:gradFill>
            </a:endParaRP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3058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5203659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1400" b="1" dirty="0" smtClean="0">
                          <a:solidFill>
                            <a:schemeClr val="bg1">
                              <a:alpha val="99000"/>
                            </a:schemeClr>
                          </a:solidFill>
                        </a:rPr>
                        <a:t>虚拟机</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zh-CN" altLang="en-US" sz="1200" b="1" dirty="0" smtClean="0">
                          <a:solidFill>
                            <a:schemeClr val="bg1">
                              <a:alpha val="99000"/>
                            </a:schemeClr>
                          </a:solidFill>
                        </a:rPr>
                        <a:t>存储</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alpha val="99000"/>
                            </a:schemeClr>
                          </a:solidFill>
                        </a:rPr>
                        <a:t>非持久的存储</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zh-CN" altLang="en-US" sz="1400" dirty="0" smtClean="0">
                          <a:solidFill>
                            <a:schemeClr val="tx1">
                              <a:alpha val="99000"/>
                            </a:schemeClr>
                          </a:solidFill>
                        </a:rPr>
                        <a:t>持久存储</a:t>
                      </a:r>
                      <a:endParaRPr lang="en-US" sz="1400" dirty="0" smtClean="0">
                        <a:solidFill>
                          <a:schemeClr val="tx1">
                            <a:alpha val="99000"/>
                          </a:schemeClr>
                        </a:solidFill>
                      </a:endParaRPr>
                    </a:p>
                    <a:p>
                      <a:r>
                        <a:rPr lang="zh-CN" altLang="en-US" sz="1400" dirty="0" smtClean="0">
                          <a:solidFill>
                            <a:schemeClr val="tx1">
                              <a:alpha val="99000"/>
                            </a:schemeClr>
                          </a:solidFill>
                        </a:rPr>
                        <a:t>简单增加额外存储</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zh-CN" altLang="en-US" sz="1200" b="1" dirty="0" smtClean="0">
                          <a:solidFill>
                            <a:schemeClr val="bg1">
                              <a:alpha val="99000"/>
                            </a:schemeClr>
                          </a:solidFill>
                        </a:rPr>
                        <a:t>部署</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zh-CN" altLang="en-US" sz="1400" dirty="0" smtClean="0">
                          <a:solidFill>
                            <a:schemeClr val="tx1">
                              <a:alpha val="99000"/>
                            </a:schemeClr>
                          </a:solidFill>
                        </a:rPr>
                        <a:t>线下创建</a:t>
                      </a:r>
                      <a:r>
                        <a:rPr lang="en-US" altLang="zh-CN" sz="1400" dirty="0" smtClean="0">
                          <a:solidFill>
                            <a:schemeClr val="tx1">
                              <a:alpha val="99000"/>
                            </a:schemeClr>
                          </a:solidFill>
                        </a:rPr>
                        <a:t>VHD</a:t>
                      </a:r>
                      <a:r>
                        <a:rPr lang="zh-CN" altLang="en-US" sz="1400" dirty="0" smtClean="0">
                          <a:solidFill>
                            <a:schemeClr val="tx1">
                              <a:alpha val="99000"/>
                            </a:schemeClr>
                          </a:solidFill>
                        </a:rPr>
                        <a:t>，上传到存储中</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zh-CN" altLang="en-US" sz="1400" dirty="0" smtClean="0">
                          <a:solidFill>
                            <a:schemeClr val="tx1">
                              <a:alpha val="99000"/>
                            </a:schemeClr>
                          </a:solidFill>
                        </a:rPr>
                        <a:t>直接在云里创建</a:t>
                      </a:r>
                      <a:r>
                        <a:rPr lang="en-US" altLang="zh-CN" sz="1400" dirty="0" smtClean="0">
                          <a:solidFill>
                            <a:schemeClr val="tx1">
                              <a:alpha val="99000"/>
                            </a:schemeClr>
                          </a:solidFill>
                        </a:rPr>
                        <a:t>VHD</a:t>
                      </a:r>
                      <a:r>
                        <a:rPr lang="zh-CN" altLang="en-US" sz="1400" dirty="0" smtClean="0">
                          <a:solidFill>
                            <a:schemeClr val="tx1">
                              <a:alpha val="99000"/>
                            </a:schemeClr>
                          </a:solidFill>
                        </a:rPr>
                        <a:t>或者线下创建并上传</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zh-CN" altLang="en-US" sz="1200" b="1" dirty="0" smtClean="0">
                          <a:solidFill>
                            <a:schemeClr val="bg1">
                              <a:alpha val="99000"/>
                            </a:schemeClr>
                          </a:solidFill>
                        </a:rPr>
                        <a:t>网络</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t>
                      </a:r>
                      <a:r>
                        <a:rPr lang="zh-CN" altLang="en-US" sz="1400" baseline="0" dirty="0" smtClean="0">
                          <a:solidFill>
                            <a:schemeClr val="tx1">
                              <a:alpha val="99000"/>
                            </a:schemeClr>
                          </a:solidFill>
                        </a:rPr>
                        <a:t>或者 </a:t>
                      </a:r>
                      <a:r>
                        <a:rPr lang="en-US" sz="1400" baseline="0" dirty="0" smtClean="0">
                          <a:solidFill>
                            <a:schemeClr val="tx1">
                              <a:alpha val="99000"/>
                            </a:schemeClr>
                          </a:solidFill>
                        </a:rPr>
                        <a:t>Input Endpoints </a:t>
                      </a:r>
                    </a:p>
                    <a:p>
                      <a:r>
                        <a:rPr lang="zh-CN" altLang="en-US" sz="1400" baseline="0" dirty="0" smtClean="0">
                          <a:solidFill>
                            <a:schemeClr val="tx1">
                              <a:alpha val="99000"/>
                            </a:schemeClr>
                          </a:solidFill>
                        </a:rPr>
                        <a:t>通过服务模型配置</a:t>
                      </a:r>
                      <a:r>
                        <a:rPr lang="en-US" sz="1400" baseline="0" dirty="0" smtClean="0">
                          <a:solidFill>
                            <a:schemeClr val="tx1">
                              <a:alpha val="99000"/>
                            </a:schemeClr>
                          </a:solidFill>
                        </a:rPr>
                        <a:t>.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zh-CN" altLang="en-US" sz="1400" dirty="0" smtClean="0">
                          <a:solidFill>
                            <a:schemeClr val="tx1">
                              <a:alpha val="99000"/>
                            </a:schemeClr>
                          </a:solidFill>
                        </a:rPr>
                        <a:t>通过网站或者自动化方式配置</a:t>
                      </a:r>
                      <a:r>
                        <a:rPr lang="en-US" altLang="zh-CN" sz="1400" dirty="0" smtClean="0">
                          <a:solidFill>
                            <a:schemeClr val="tx1">
                              <a:alpha val="99000"/>
                            </a:schemeClr>
                          </a:solidFill>
                        </a:rPr>
                        <a:t>Endpoint</a:t>
                      </a:r>
                      <a:r>
                        <a:rPr lang="en-US" sz="1400" dirty="0" smtClean="0">
                          <a:solidFill>
                            <a:schemeClr val="tx1">
                              <a:alpha val="99000"/>
                            </a:schemeClr>
                          </a:solidFill>
                        </a:rPr>
                        <a:t> </a:t>
                      </a:r>
                      <a:r>
                        <a:rPr lang="en-US" sz="1400" baseline="0" dirty="0" smtClean="0">
                          <a:solidFill>
                            <a:schemeClr val="tx1">
                              <a:alpha val="99000"/>
                            </a:schemeClr>
                          </a:solidFill>
                        </a:rPr>
                        <a:t>(PowerShell/Bash)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zh-CN" altLang="en-US" sz="1200" b="1" dirty="0" smtClean="0">
                          <a:solidFill>
                            <a:schemeClr val="bg1">
                              <a:alpha val="99000"/>
                            </a:schemeClr>
                          </a:solidFill>
                        </a:rPr>
                        <a:t>主要使用场景</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zh-CN" altLang="en-US" sz="1400" dirty="0" smtClean="0">
                          <a:solidFill>
                            <a:schemeClr val="tx1">
                              <a:alpha val="99000"/>
                            </a:schemeClr>
                          </a:solidFill>
                        </a:rPr>
                        <a:t>将需要冗长复杂的安装的应用部署到无状态的</a:t>
                      </a:r>
                      <a:r>
                        <a:rPr lang="en-US" altLang="zh-CN" sz="1400" dirty="0" err="1" smtClean="0">
                          <a:solidFill>
                            <a:schemeClr val="tx1">
                              <a:alpha val="99000"/>
                            </a:schemeClr>
                          </a:solidFill>
                        </a:rPr>
                        <a:t>PaaS</a:t>
                      </a:r>
                      <a:r>
                        <a:rPr lang="zh-CN" altLang="en-US" sz="1400" dirty="0" smtClean="0">
                          <a:solidFill>
                            <a:schemeClr val="tx1">
                              <a:alpha val="99000"/>
                            </a:schemeClr>
                          </a:solidFill>
                        </a:rPr>
                        <a:t>应用中</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zh-CN" altLang="en-US" sz="1400" baseline="0" dirty="0" smtClean="0">
                          <a:solidFill>
                            <a:schemeClr val="tx1">
                              <a:alpha val="99000"/>
                            </a:schemeClr>
                          </a:solidFill>
                        </a:rPr>
                        <a:t>在</a:t>
                      </a:r>
                      <a:r>
                        <a:rPr lang="en-US" altLang="zh-CN" sz="1400" baseline="0" dirty="0" smtClean="0">
                          <a:solidFill>
                            <a:schemeClr val="tx1">
                              <a:alpha val="99000"/>
                            </a:schemeClr>
                          </a:solidFill>
                        </a:rPr>
                        <a:t>Azure</a:t>
                      </a:r>
                      <a:r>
                        <a:rPr lang="zh-CN" altLang="en-US" sz="1400" baseline="0" dirty="0" smtClean="0">
                          <a:solidFill>
                            <a:schemeClr val="tx1">
                              <a:alpha val="99000"/>
                            </a:schemeClr>
                          </a:solidFill>
                        </a:rPr>
                        <a:t>上运行需要持久化存储的应用程序</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zh-CN" altLang="en-US" dirty="0" smtClean="0"/>
              <a:t>虚拟机 </a:t>
            </a:r>
            <a:r>
              <a:rPr lang="en-US" dirty="0" err="1" smtClean="0"/>
              <a:t>vs</a:t>
            </a:r>
            <a:r>
              <a:rPr lang="en-US" dirty="0" smtClean="0"/>
              <a:t> VM </a:t>
            </a:r>
            <a:r>
              <a:rPr lang="zh-CN" altLang="en-US" dirty="0" smtClean="0"/>
              <a:t>角色</a:t>
            </a:r>
            <a:endParaRPr lang="en-US" dirty="0"/>
          </a:p>
        </p:txBody>
      </p:sp>
    </p:spTree>
    <p:extLst>
      <p:ext uri="{BB962C8B-B14F-4D97-AF65-F5344CB8AC3E}">
        <p14:creationId xmlns:p14="http://schemas.microsoft.com/office/powerpoint/2010/main" val="291921195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zh-CN" altLang="en-US" dirty="0" smtClean="0"/>
              <a:t>连接云服务</a:t>
            </a:r>
            <a:endParaRPr lang="en-US" dirty="0"/>
          </a:p>
        </p:txBody>
      </p:sp>
    </p:spTree>
    <p:extLst>
      <p:ext uri="{BB962C8B-B14F-4D97-AF65-F5344CB8AC3E}">
        <p14:creationId xmlns:p14="http://schemas.microsoft.com/office/powerpoint/2010/main" val="96463880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总结</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支持关键的服务器应用</a:t>
            </a:r>
            <a:endParaRPr lang="en-US" sz="2000" dirty="0">
              <a:solidFill>
                <a:schemeClr val="bg1">
                  <a:alpha val="99000"/>
                </a:schemeClr>
              </a:solidFill>
            </a:endParaRP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简单的存储管理</a:t>
            </a:r>
            <a:endParaRPr lang="en-US" sz="2000" dirty="0">
              <a:solidFill>
                <a:schemeClr val="bg1">
                  <a:alpha val="99000"/>
                </a:schemeClr>
              </a:solidFill>
            </a:endParaRP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高可用性</a:t>
            </a:r>
            <a:endParaRPr lang="en-US" sz="2000" dirty="0">
              <a:solidFill>
                <a:schemeClr val="bg1">
                  <a:alpha val="99000"/>
                </a:schemeClr>
              </a:solidFill>
            </a:endParaRP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高级网络</a:t>
            </a:r>
            <a:endParaRPr lang="en-US" sz="2000" dirty="0">
              <a:solidFill>
                <a:schemeClr val="bg1">
                  <a:alpha val="99000"/>
                </a:schemeClr>
              </a:solidFill>
            </a:endParaRP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zh-CN" altLang="en-US" sz="2000" dirty="0" smtClean="0">
                <a:solidFill>
                  <a:schemeClr val="bg1">
                    <a:alpha val="99000"/>
                  </a:schemeClr>
                </a:solidFill>
              </a:rPr>
              <a:t>和</a:t>
            </a:r>
            <a:r>
              <a:rPr lang="en-US" altLang="zh-CN" sz="2000" dirty="0" err="1" smtClean="0">
                <a:solidFill>
                  <a:schemeClr val="bg1">
                    <a:alpha val="99000"/>
                  </a:schemeClr>
                </a:solidFill>
              </a:rPr>
              <a:t>PaaS</a:t>
            </a:r>
            <a:r>
              <a:rPr lang="zh-CN" altLang="en-US" sz="2000" dirty="0" smtClean="0">
                <a:solidFill>
                  <a:schemeClr val="bg1">
                    <a:alpha val="99000"/>
                  </a:schemeClr>
                </a:solidFill>
              </a:rPr>
              <a:t>集成</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27158923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a:xfrm>
            <a:off x="389436" y="171451"/>
            <a:ext cx="8363938" cy="567848"/>
          </a:xfrm>
        </p:spPr>
        <p:txBody>
          <a:bodyPr/>
          <a:lstStyle/>
          <a:p>
            <a:r>
              <a:rPr lang="zh-CN" altLang="en-US" dirty="0"/>
              <a:t>预览</a:t>
            </a:r>
            <a:r>
              <a:rPr lang="zh-CN" altLang="en-US" dirty="0" smtClean="0"/>
              <a:t>版中可用的镜像</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a:t>
            </a:r>
            <a:r>
              <a:rPr lang="en-US" spc="-30">
                <a:solidFill>
                  <a:schemeClr val="bg1">
                    <a:alpha val="99000"/>
                  </a:schemeClr>
                </a:solidFill>
                <a:latin typeface="+mj-lt"/>
              </a:rPr>
              <a:t>Server </a:t>
            </a:r>
            <a:r>
              <a:rPr lang="en-US" spc="-30" smtClean="0">
                <a:solidFill>
                  <a:schemeClr val="bg1">
                    <a:alpha val="99000"/>
                  </a:schemeClr>
                </a:solidFill>
                <a:latin typeface="+mj-lt"/>
              </a:rPr>
              <a:t>2012</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zh-CN" altLang="en-US" sz="6000" dirty="0" smtClean="0"/>
              <a:t>从虚拟机开始</a:t>
            </a:r>
            <a:endParaRPr lang="en-US" sz="6000"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zh-CN" alt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存</a:t>
              </a:r>
              <a:r>
                <a:rPr lang="zh-CN" altLang="en-US" sz="22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储中新的持久化磁盘</a:t>
              </a:r>
              <a:endPar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smtClean="0">
                  <a:gradFill>
                    <a:gsLst>
                      <a:gs pos="85000">
                        <a:srgbClr val="FFFFFF"/>
                      </a:gs>
                      <a:gs pos="0">
                        <a:srgbClr val="FFFFFF"/>
                      </a:gs>
                    </a:gsLst>
                    <a:lin ang="5400000" scaled="0"/>
                  </a:gradFill>
                  <a:ea typeface="Segoe UI" pitchFamily="34" charset="0"/>
                  <a:cs typeface="Segoe UI" pitchFamily="34" charset="0"/>
                </a:rPr>
                <a:t>Blob</a:t>
              </a:r>
              <a:br>
                <a:rPr lang="en-US" sz="1400" kern="0" dirty="0" smtClean="0">
                  <a:gradFill>
                    <a:gsLst>
                      <a:gs pos="85000">
                        <a:srgbClr val="FFFFFF"/>
                      </a:gs>
                      <a:gs pos="0">
                        <a:srgbClr val="FFFFFF"/>
                      </a:gs>
                    </a:gsLst>
                    <a:lin ang="5400000" scaled="0"/>
                  </a:gradFill>
                  <a:ea typeface="Segoe UI" pitchFamily="34" charset="0"/>
                  <a:cs typeface="Segoe UI" pitchFamily="34" charset="0"/>
                </a:rPr>
              </a:br>
              <a:r>
                <a:rPr lang="en-US" sz="1400" kern="0" dirty="0" smtClean="0">
                  <a:gradFill>
                    <a:gsLst>
                      <a:gs pos="85000">
                        <a:srgbClr val="FFFFFF"/>
                      </a:gs>
                      <a:gs pos="0">
                        <a:srgbClr val="FFFFFF"/>
                      </a:gs>
                    </a:gsLst>
                    <a:lin ang="5400000" scaled="0"/>
                  </a:gradFill>
                  <a:ea typeface="Segoe UI" pitchFamily="34" charset="0"/>
                  <a:cs typeface="Segoe UI" pitchFamily="34" charset="0"/>
                </a:rPr>
                <a:t> </a:t>
              </a:r>
              <a:r>
                <a:rPr lang="zh-CN" altLang="en-US" sz="1400" kern="0" dirty="0" smtClean="0">
                  <a:gradFill>
                    <a:gsLst>
                      <a:gs pos="85000">
                        <a:srgbClr val="FFFFFF"/>
                      </a:gs>
                      <a:gs pos="0">
                        <a:srgbClr val="FFFFFF"/>
                      </a:gs>
                    </a:gsLst>
                    <a:lin ang="5400000" scaled="0"/>
                  </a:gradFill>
                  <a:ea typeface="Segoe UI" pitchFamily="34" charset="0"/>
                  <a:cs typeface="Segoe UI" pitchFamily="34" charset="0"/>
                </a:rPr>
                <a:t>存储</a:t>
              </a:r>
              <a:endParaRPr lang="en-US" sz="1400" kern="0" dirty="0">
                <a:gradFill>
                  <a:gsLst>
                    <a:gs pos="85000">
                      <a:srgbClr val="FFFFFF"/>
                    </a:gs>
                    <a:gs pos="0">
                      <a:srgbClr val="FFFFFF"/>
                    </a:gs>
                  </a:gsLst>
                  <a:lin ang="5400000" scaled="0"/>
                </a:gradFill>
                <a:ea typeface="Segoe UI" pitchFamily="34" charset="0"/>
                <a:cs typeface="Segoe UI" pitchFamily="34" charset="0"/>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zh-CN" altLang="en-US" sz="1600" dirty="0" smtClean="0">
                  <a:solidFill>
                    <a:schemeClr val="accent6">
                      <a:alpha val="99000"/>
                    </a:schemeClr>
                  </a:solidFill>
                  <a:latin typeface="+mn-lt"/>
                </a:rPr>
                <a:t>云</a:t>
              </a:r>
              <a:endParaRPr lang="en-US" sz="1600" dirty="0">
                <a:solidFill>
                  <a:schemeClr val="accent6">
                    <a:alpha val="99000"/>
                  </a:schemeClr>
                </a:solidFill>
                <a:latin typeface="+mn-lt"/>
              </a:endParaRPr>
            </a:p>
          </p:txBody>
        </p:sp>
      </p:grpSp>
      <p:sp>
        <p:nvSpPr>
          <p:cNvPr id="2" name="Title 1"/>
          <p:cNvSpPr>
            <a:spLocks noGrp="1"/>
          </p:cNvSpPr>
          <p:nvPr>
            <p:ph type="title"/>
          </p:nvPr>
        </p:nvSpPr>
        <p:spPr>
          <a:xfrm>
            <a:off x="381001" y="78857"/>
            <a:ext cx="8363938" cy="567848"/>
          </a:xfrm>
        </p:spPr>
        <p:txBody>
          <a:bodyPr/>
          <a:lstStyle/>
          <a:p>
            <a:r>
              <a:rPr lang="zh-CN" altLang="en-US" dirty="0"/>
              <a:t>云优先供应</a:t>
            </a:r>
            <a:endParaRPr lang="en-US" dirty="0"/>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zh-CN" altLang="en-US" sz="22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选择镜像和虚拟机大小</a:t>
            </a:r>
            <a:endPar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zh-CN" altLang="en-US" sz="22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开始</a:t>
              </a:r>
              <a:endPar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600" dirty="0" smtClean="0">
                    <a:solidFill>
                      <a:schemeClr val="tx2">
                        <a:alpha val="99000"/>
                      </a:schemeClr>
                    </a:solidFill>
                    <a:latin typeface="+mn-lt"/>
                  </a:rPr>
                  <a:t>管理网站</a:t>
                </a:r>
                <a:endParaRPr lang="en-US" sz="1600" dirty="0">
                  <a:solidFill>
                    <a:schemeClr val="tx2">
                      <a:alpha val="99000"/>
                    </a:schemeClr>
                  </a:solidFill>
                  <a:latin typeface="+mn-lt"/>
                </a:endParaRP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600" dirty="0">
                    <a:solidFill>
                      <a:schemeClr val="tx2">
                        <a:alpha val="99000"/>
                      </a:schemeClr>
                    </a:solidFill>
                    <a:latin typeface="+mn-lt"/>
                  </a:rPr>
                  <a:t>脚本</a:t>
                </a:r>
                <a:endParaRPr lang="en-US" sz="1600" dirty="0">
                  <a:solidFill>
                    <a:schemeClr val="tx2">
                      <a:alpha val="99000"/>
                    </a:schemeClr>
                  </a:solidFill>
                  <a:latin typeface="+mn-lt"/>
                </a:endParaRPr>
              </a:p>
              <a:p>
                <a:pPr algn="ctr"/>
                <a:r>
                  <a:rPr lang="en-US" sz="1200" dirty="0">
                    <a:solidFill>
                      <a:schemeClr val="tx2">
                        <a:alpha val="99000"/>
                      </a:schemeClr>
                    </a:solidFill>
                    <a:latin typeface="+mn-lt"/>
                  </a:rPr>
                  <a:t>(Windows, Linux </a:t>
                </a:r>
                <a:r>
                  <a:rPr lang="zh-CN" altLang="en-US" sz="1200" dirty="0" smtClean="0">
                    <a:solidFill>
                      <a:schemeClr val="tx2">
                        <a:alpha val="99000"/>
                      </a:schemeClr>
                    </a:solidFill>
                    <a:latin typeface="+mn-lt"/>
                  </a:rPr>
                  <a:t>和 </a:t>
                </a:r>
                <a:r>
                  <a:rPr lang="en-US" sz="1200" dirty="0" smtClean="0">
                    <a:solidFill>
                      <a:schemeClr val="tx2">
                        <a:alpha val="99000"/>
                      </a:schemeClr>
                    </a:solidFill>
                    <a:latin typeface="+mn-lt"/>
                  </a:rPr>
                  <a:t>Mac</a:t>
                </a:r>
                <a:r>
                  <a:rPr lang="en-US" sz="1200" dirty="0">
                    <a:solidFill>
                      <a:schemeClr val="tx2">
                        <a:alpha val="99000"/>
                      </a:schemeClr>
                    </a:solidFill>
                    <a:latin typeface="+mn-lt"/>
                  </a:rPr>
                  <a:t>)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600" dirty="0" smtClean="0">
                  <a:solidFill>
                    <a:schemeClr val="tx2">
                      <a:alpha val="99000"/>
                    </a:schemeClr>
                  </a:solidFill>
                  <a:latin typeface="+mn-lt"/>
                </a:rPr>
                <a:t>从新的磁盘启动虚拟机</a:t>
              </a:r>
              <a:endParaRPr lang="en-US" sz="1600" dirty="0">
                <a:solidFill>
                  <a:schemeClr val="tx2">
                    <a:alpha val="99000"/>
                  </a:schemeClr>
                </a:solidFill>
                <a:latin typeface="+mn-lt"/>
              </a:endParaRP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zh-CN" altLang="en-US" sz="2000" dirty="0">
                <a:gradFill>
                  <a:gsLst>
                    <a:gs pos="0">
                      <a:srgbClr val="292929">
                        <a:lumMod val="90000"/>
                        <a:lumOff val="10000"/>
                      </a:srgbClr>
                    </a:gs>
                    <a:gs pos="86000">
                      <a:srgbClr val="292929">
                        <a:lumMod val="90000"/>
                        <a:lumOff val="10000"/>
                      </a:srgbClr>
                    </a:gs>
                  </a:gsLst>
                  <a:lin ang="5400000" scaled="0"/>
                </a:gradFill>
              </a:rPr>
              <a:t>特</a:t>
            </a:r>
            <a:r>
              <a:rPr lang="zh-CN" altLang="en-US" sz="2000" dirty="0" smtClean="0">
                <a:gradFill>
                  <a:gsLst>
                    <a:gs pos="0">
                      <a:srgbClr val="292929">
                        <a:lumMod val="90000"/>
                        <a:lumOff val="10000"/>
                      </a:srgbClr>
                    </a:gs>
                    <a:gs pos="86000">
                      <a:srgbClr val="292929">
                        <a:lumMod val="90000"/>
                        <a:lumOff val="10000"/>
                      </a:srgbClr>
                    </a:gs>
                  </a:gsLst>
                  <a:lin ang="5400000" scaled="0"/>
                </a:gradFill>
              </a:rPr>
              <a:t>小</a:t>
            </a:r>
            <a:endParaRPr lang="en-US" altLang="zh-CN" sz="2000"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zh-CN" altLang="en-US" sz="2000" dirty="0" smtClean="0">
                <a:gradFill>
                  <a:gsLst>
                    <a:gs pos="0">
                      <a:srgbClr val="292929">
                        <a:lumMod val="90000"/>
                        <a:lumOff val="10000"/>
                      </a:srgbClr>
                    </a:gs>
                    <a:gs pos="86000">
                      <a:srgbClr val="292929">
                        <a:lumMod val="90000"/>
                        <a:lumOff val="10000"/>
                      </a:srgbClr>
                    </a:gs>
                  </a:gsLst>
                  <a:lin ang="5400000" scaled="0"/>
                </a:gradFill>
              </a:rPr>
              <a:t>小</a:t>
            </a:r>
            <a:endParaRPr lang="en-US" altLang="zh-CN" sz="2000"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zh-CN" altLang="en-US" sz="2000" dirty="0" smtClean="0">
                <a:gradFill>
                  <a:gsLst>
                    <a:gs pos="0">
                      <a:srgbClr val="292929">
                        <a:lumMod val="90000"/>
                        <a:lumOff val="10000"/>
                      </a:srgbClr>
                    </a:gs>
                    <a:gs pos="86000">
                      <a:srgbClr val="292929">
                        <a:lumMod val="90000"/>
                        <a:lumOff val="10000"/>
                      </a:srgbClr>
                    </a:gs>
                  </a:gsLst>
                  <a:lin ang="5400000" scaled="0"/>
                </a:gradFill>
              </a:rPr>
              <a:t>中</a:t>
            </a:r>
            <a:endParaRPr lang="en-US" altLang="zh-CN" sz="2000"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zh-CN" altLang="en-US" sz="2000" dirty="0" smtClean="0">
                <a:gradFill>
                  <a:gsLst>
                    <a:gs pos="0">
                      <a:srgbClr val="292929">
                        <a:lumMod val="90000"/>
                        <a:lumOff val="10000"/>
                      </a:srgbClr>
                    </a:gs>
                    <a:gs pos="86000">
                      <a:srgbClr val="292929">
                        <a:lumMod val="90000"/>
                        <a:lumOff val="10000"/>
                      </a:srgbClr>
                    </a:gs>
                  </a:gsLst>
                  <a:lin ang="5400000" scaled="0"/>
                </a:gradFill>
              </a:rPr>
              <a:t>大</a:t>
            </a:r>
            <a:endParaRPr lang="en-US" altLang="zh-CN" sz="2000"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zh-CN" altLang="en-US" sz="2000" dirty="0" smtClean="0">
                <a:gradFill>
                  <a:gsLst>
                    <a:gs pos="0">
                      <a:srgbClr val="292929">
                        <a:lumMod val="90000"/>
                        <a:lumOff val="10000"/>
                      </a:srgbClr>
                    </a:gs>
                    <a:gs pos="86000">
                      <a:srgbClr val="292929">
                        <a:lumMod val="90000"/>
                        <a:lumOff val="10000"/>
                      </a:srgbClr>
                    </a:gs>
                  </a:gsLst>
                  <a:lin ang="5400000" scaled="0"/>
                </a:gradFill>
              </a:rPr>
              <a:t>特大</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1"/>
            <a:ext cx="8363938" cy="567848"/>
          </a:xfrm>
        </p:spPr>
        <p:txBody>
          <a:bodyPr/>
          <a:lstStyle/>
          <a:p>
            <a:r>
              <a:rPr lang="zh-CN" altLang="en-US" dirty="0"/>
              <a:t>创建</a:t>
            </a:r>
            <a:r>
              <a:rPr lang="zh-CN" altLang="en-US" dirty="0" smtClean="0"/>
              <a:t>自己的服务器</a:t>
            </a:r>
            <a:r>
              <a:rPr lang="en-US" altLang="zh-CN" dirty="0" smtClean="0"/>
              <a:t>/VHD</a:t>
            </a:r>
            <a:endParaRPr lang="en-US" dirty="0"/>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zh-CN" altLang="en-US" sz="2200" kern="0" dirty="0">
                <a:solidFill>
                  <a:schemeClr val="tx2">
                    <a:alpha val="99000"/>
                  </a:schemeClr>
                </a:solidFill>
                <a:latin typeface="Segoe UI Light" pitchFamily="34" charset="0"/>
                <a:ea typeface="Segoe UI" pitchFamily="34" charset="0"/>
                <a:cs typeface="Segoe UI" pitchFamily="34" charset="0"/>
              </a:rPr>
              <a:t>企</a:t>
            </a:r>
            <a:r>
              <a:rPr lang="zh-CN" altLang="en-US" sz="2200" kern="0" dirty="0" smtClean="0">
                <a:solidFill>
                  <a:schemeClr val="tx2">
                    <a:alpha val="99000"/>
                  </a:schemeClr>
                </a:solidFill>
                <a:latin typeface="Segoe UI Light" pitchFamily="34" charset="0"/>
                <a:ea typeface="Segoe UI" pitchFamily="34" charset="0"/>
                <a:cs typeface="Segoe UI" pitchFamily="34" charset="0"/>
              </a:rPr>
              <a:t>业内部</a:t>
            </a:r>
            <a:endParaRPr lang="en-US" sz="2200" kern="0" dirty="0">
              <a:solidFill>
                <a:schemeClr val="tx2">
                  <a:alpha val="99000"/>
                </a:schemeClr>
              </a:solidFill>
              <a:latin typeface="Segoe UI Light" pitchFamily="34" charset="0"/>
              <a:ea typeface="Segoe UI" pitchFamily="34" charset="0"/>
              <a:cs typeface="Segoe UI" pitchFamily="34" charset="0"/>
            </a:endParaRP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400" dirty="0" smtClean="0">
                <a:solidFill>
                  <a:schemeClr val="tx2">
                    <a:alpha val="99000"/>
                  </a:schemeClr>
                </a:solidFill>
                <a:latin typeface="+mn-lt"/>
              </a:rPr>
              <a:t>内部的虚拟机</a:t>
            </a:r>
            <a:endParaRPr lang="en-US" sz="1400" dirty="0">
              <a:solidFill>
                <a:schemeClr val="tx2">
                  <a:alpha val="99000"/>
                </a:schemeClr>
              </a:solidFill>
              <a:latin typeface="+mn-lt"/>
            </a:endParaRP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200" b="1" dirty="0" smtClean="0">
                  <a:ln>
                    <a:solidFill>
                      <a:schemeClr val="bg1">
                        <a:alpha val="0"/>
                      </a:schemeClr>
                    </a:solidFill>
                  </a:ln>
                  <a:solidFill>
                    <a:schemeClr val="bg1">
                      <a:alpha val="99000"/>
                    </a:schemeClr>
                  </a:solidFill>
                </a:rPr>
                <a:t>上传</a:t>
              </a:r>
              <a:endParaRPr lang="en-US" altLang="zh-CN" sz="1200" b="1" dirty="0" smtClean="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en-US" sz="1200" b="1" dirty="0" smtClean="0">
                  <a:ln>
                    <a:solidFill>
                      <a:schemeClr val="bg1">
                        <a:alpha val="0"/>
                      </a:schemeClr>
                    </a:solidFill>
                  </a:ln>
                  <a:solidFill>
                    <a:schemeClr val="bg1">
                      <a:alpha val="99000"/>
                    </a:schemeClr>
                  </a:solidFill>
                </a:rPr>
                <a:t>VHD</a:t>
              </a:r>
              <a:endParaRPr lang="en-US" sz="1200" b="1" dirty="0">
                <a:ln>
                  <a:solidFill>
                    <a:schemeClr val="bg1">
                      <a:alpha val="0"/>
                    </a:schemeClr>
                  </a:solidFill>
                </a:ln>
                <a:solidFill>
                  <a:schemeClr val="bg1">
                    <a:alpha val="99000"/>
                  </a:schemeClr>
                </a:solidFill>
              </a:endParaRP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zh-CN" altLang="en-US" sz="2200" kern="0" dirty="0" smtClean="0">
                  <a:solidFill>
                    <a:schemeClr val="accent6">
                      <a:alpha val="99000"/>
                    </a:schemeClr>
                  </a:solidFill>
                  <a:latin typeface="Segoe UI Light" pitchFamily="34" charset="0"/>
                  <a:ea typeface="Segoe UI" pitchFamily="34" charset="0"/>
                  <a:cs typeface="Segoe UI" pitchFamily="34" charset="0"/>
                </a:rPr>
                <a:t>云</a:t>
              </a:r>
              <a:endParaRPr lang="en-US" sz="2200" kern="0" dirty="0">
                <a:solidFill>
                  <a:schemeClr val="accent6">
                    <a:alpha val="99000"/>
                  </a:schemeClr>
                </a:solidFill>
                <a:latin typeface="Segoe UI Light" pitchFamily="34" charset="0"/>
                <a:ea typeface="Segoe UI" pitchFamily="34" charset="0"/>
                <a:cs typeface="Segoe UI" pitchFamily="34" charset="0"/>
              </a:endParaRP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a:t>
              </a:r>
              <a:r>
                <a:rPr lang="zh-CN" altLang="en-US" sz="1400" kern="0" dirty="0" smtClean="0">
                  <a:gradFill>
                    <a:gsLst>
                      <a:gs pos="85000">
                        <a:srgbClr val="FFFFFF"/>
                      </a:gs>
                      <a:gs pos="0">
                        <a:srgbClr val="FFFFFF"/>
                      </a:gs>
                    </a:gsLst>
                    <a:lin ang="5400000" scaled="0"/>
                  </a:gradFill>
                  <a:ea typeface="Segoe UI" pitchFamily="34" charset="0"/>
                  <a:cs typeface="Segoe UI" pitchFamily="34" charset="0"/>
                </a:rPr>
                <a:t>存储</a:t>
              </a:r>
              <a:endParaRPr lang="en-US" sz="1400" kern="0" dirty="0">
                <a:gradFill>
                  <a:gsLst>
                    <a:gs pos="85000">
                      <a:srgbClr val="FFFFFF"/>
                    </a:gs>
                    <a:gs pos="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zh-CN" altLang="en-US" sz="1200" b="1" dirty="0" smtClean="0">
                  <a:ln>
                    <a:solidFill>
                      <a:schemeClr val="bg1">
                        <a:alpha val="0"/>
                      </a:schemeClr>
                    </a:solidFill>
                  </a:ln>
                  <a:solidFill>
                    <a:schemeClr val="bg1">
                      <a:alpha val="99000"/>
                    </a:schemeClr>
                  </a:solidFill>
                </a:rPr>
                <a:t>创建磁盘或</a:t>
              </a:r>
              <a:endParaRPr lang="en-US" sz="1200" b="1" dirty="0">
                <a:ln>
                  <a:solidFill>
                    <a:schemeClr val="bg1">
                      <a:alpha val="0"/>
                    </a:schemeClr>
                  </a:solidFill>
                </a:ln>
                <a:solidFill>
                  <a:schemeClr val="bg1">
                    <a:alpha val="99000"/>
                  </a:schemeClr>
                </a:solidFill>
              </a:endParaRPr>
            </a:p>
            <a:p>
              <a:pPr algn="ctr" defTabSz="685318" fontAlgn="base">
                <a:lnSpc>
                  <a:spcPct val="90000"/>
                </a:lnSpc>
                <a:spcBef>
                  <a:spcPct val="0"/>
                </a:spcBef>
                <a:spcAft>
                  <a:spcPct val="0"/>
                </a:spcAft>
              </a:pPr>
              <a:r>
                <a:rPr lang="zh-CN" altLang="en-US" sz="1200" b="1" dirty="0" smtClean="0">
                  <a:ln>
                    <a:solidFill>
                      <a:schemeClr val="bg1">
                        <a:alpha val="0"/>
                      </a:schemeClr>
                    </a:solidFill>
                  </a:ln>
                  <a:solidFill>
                    <a:schemeClr val="bg1">
                      <a:alpha val="99000"/>
                    </a:schemeClr>
                  </a:solidFill>
                </a:rPr>
                <a:t>镜像</a:t>
              </a:r>
              <a:endParaRPr lang="en-US" sz="1200" b="1" dirty="0">
                <a:ln>
                  <a:solidFill>
                    <a:schemeClr val="bg1">
                      <a:alpha val="0"/>
                    </a:schemeClr>
                  </a:solidFill>
                </a:ln>
                <a:solidFill>
                  <a:schemeClr val="bg1">
                    <a:alpha val="99000"/>
                  </a:schemeClr>
                </a:solidFill>
              </a:endParaRP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zh-CN" altLang="en-US" sz="1400" dirty="0" smtClean="0">
                  <a:solidFill>
                    <a:schemeClr val="tx2">
                      <a:alpha val="99000"/>
                    </a:schemeClr>
                  </a:solidFill>
                  <a:latin typeface="+mn-lt"/>
                </a:rPr>
                <a:t>使用</a:t>
              </a:r>
              <a:r>
                <a:rPr lang="zh-CN" altLang="en-US" sz="1400" dirty="0">
                  <a:solidFill>
                    <a:schemeClr val="tx2">
                      <a:alpha val="99000"/>
                    </a:schemeClr>
                  </a:solidFill>
                  <a:latin typeface="+mn-lt"/>
                </a:rPr>
                <a:t>管</a:t>
              </a:r>
              <a:r>
                <a:rPr lang="zh-CN" altLang="en-US" sz="1400" dirty="0" smtClean="0">
                  <a:solidFill>
                    <a:schemeClr val="tx2">
                      <a:alpha val="99000"/>
                    </a:schemeClr>
                  </a:solidFill>
                  <a:latin typeface="+mn-lt"/>
                </a:rPr>
                <a:t>理界面，脚本或者</a:t>
              </a:r>
              <a:r>
                <a:rPr lang="en-US" altLang="zh-CN" sz="1400" dirty="0" smtClean="0">
                  <a:solidFill>
                    <a:schemeClr val="tx2">
                      <a:alpha val="99000"/>
                    </a:schemeClr>
                  </a:solidFill>
                  <a:latin typeface="+mn-lt"/>
                </a:rPr>
                <a:t>API</a:t>
              </a:r>
              <a:r>
                <a:rPr lang="zh-CN" altLang="en-US" sz="1400" dirty="0" smtClean="0">
                  <a:solidFill>
                    <a:schemeClr val="tx2">
                      <a:alpha val="99000"/>
                    </a:schemeClr>
                  </a:solidFill>
                  <a:latin typeface="+mn-lt"/>
                </a:rPr>
                <a:t>从</a:t>
              </a:r>
              <a:r>
                <a:rPr lang="en-US" sz="1400" dirty="0" smtClean="0">
                  <a:solidFill>
                    <a:schemeClr val="tx2">
                      <a:alpha val="99000"/>
                    </a:schemeClr>
                  </a:solidFill>
                  <a:latin typeface="+mn-lt"/>
                </a:rPr>
                <a:t>Image</a:t>
              </a:r>
              <a:r>
                <a:rPr lang="zh-CN" altLang="en-US" sz="1400" dirty="0" smtClean="0">
                  <a:solidFill>
                    <a:schemeClr val="tx2">
                      <a:alpha val="99000"/>
                    </a:schemeClr>
                  </a:solidFill>
                  <a:latin typeface="+mn-lt"/>
                </a:rPr>
                <a:t>或</a:t>
              </a:r>
              <a:r>
                <a:rPr lang="en-US" sz="1400" dirty="0" smtClean="0">
                  <a:solidFill>
                    <a:schemeClr val="tx2">
                      <a:alpha val="99000"/>
                    </a:schemeClr>
                  </a:solidFill>
                  <a:latin typeface="+mn-lt"/>
                </a:rPr>
                <a:t>Disk</a:t>
              </a:r>
              <a:r>
                <a:rPr lang="zh-CN" altLang="en-US" sz="1400" dirty="0" smtClean="0">
                  <a:solidFill>
                    <a:schemeClr val="tx2">
                      <a:alpha val="99000"/>
                    </a:schemeClr>
                  </a:solidFill>
                  <a:latin typeface="+mn-lt"/>
                </a:rPr>
                <a:t>创建</a:t>
              </a:r>
              <a:r>
                <a:rPr lang="en-US" altLang="zh-CN" sz="1400" dirty="0" smtClean="0">
                  <a:solidFill>
                    <a:schemeClr val="tx2">
                      <a:alpha val="99000"/>
                    </a:schemeClr>
                  </a:solidFill>
                  <a:latin typeface="+mn-lt"/>
                </a:rPr>
                <a:t>VM</a:t>
              </a:r>
              <a:endParaRPr lang="en-US" sz="1400" dirty="0">
                <a:solidFill>
                  <a:schemeClr val="tx2">
                    <a:alpha val="99000"/>
                  </a:schemeClr>
                </a:solidFill>
                <a:latin typeface="+mn-lt"/>
              </a:endParaRP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zh-CN" altLang="en-US" sz="1400" dirty="0" smtClean="0">
                <a:solidFill>
                  <a:schemeClr val="tx2">
                    <a:alpha val="99000"/>
                  </a:schemeClr>
                </a:solidFill>
              </a:rPr>
              <a:t>用例</a:t>
            </a:r>
            <a:endParaRPr lang="en-US" sz="1400" dirty="0">
              <a:solidFill>
                <a:schemeClr val="tx2">
                  <a:alpha val="99000"/>
                </a:schemeClr>
              </a:solidFill>
            </a:endParaRPr>
          </a:p>
          <a:p>
            <a:pPr marL="174597" indent="-174597">
              <a:lnSpc>
                <a:spcPct val="90000"/>
              </a:lnSpc>
              <a:spcBef>
                <a:spcPts val="600"/>
              </a:spcBef>
            </a:pPr>
            <a:r>
              <a:rPr lang="zh-CN" altLang="en-US" sz="1200" dirty="0" smtClean="0">
                <a:solidFill>
                  <a:schemeClr val="tx2">
                    <a:alpha val="99000"/>
                  </a:schemeClr>
                </a:solidFill>
              </a:rPr>
              <a:t>虚拟机的叉车迁移法</a:t>
            </a:r>
            <a:endParaRPr lang="en-US" sz="1200" dirty="0">
              <a:solidFill>
                <a:schemeClr val="tx2">
                  <a:alpha val="99000"/>
                </a:schemeClr>
              </a:solidFill>
            </a:endParaRPr>
          </a:p>
          <a:p>
            <a:pPr marL="174597" indent="-174597">
              <a:lnSpc>
                <a:spcPct val="90000"/>
              </a:lnSpc>
              <a:spcBef>
                <a:spcPts val="600"/>
              </a:spcBef>
            </a:pPr>
            <a:r>
              <a:rPr lang="en-US" sz="1200" dirty="0">
                <a:solidFill>
                  <a:schemeClr val="tx2">
                    <a:alpha val="99000"/>
                  </a:schemeClr>
                </a:solidFill>
              </a:rPr>
              <a:t>Sys Prepped </a:t>
            </a:r>
            <a:r>
              <a:rPr lang="zh-CN" altLang="en-US" sz="1200" dirty="0" smtClean="0">
                <a:solidFill>
                  <a:schemeClr val="tx2">
                    <a:alpha val="99000"/>
                  </a:schemeClr>
                </a:solidFill>
              </a:rPr>
              <a:t>镜像</a:t>
            </a:r>
            <a:endParaRPr lang="en-US" sz="1200" dirty="0">
              <a:solidFill>
                <a:schemeClr val="tx2">
                  <a:alpha val="99000"/>
                </a:schemeClr>
              </a:solidFill>
            </a:endParaRPr>
          </a:p>
          <a:p>
            <a:pPr marL="0" indent="0">
              <a:lnSpc>
                <a:spcPct val="90000"/>
              </a:lnSpc>
              <a:spcBef>
                <a:spcPts val="600"/>
              </a:spcBef>
              <a:buNone/>
            </a:pPr>
            <a:r>
              <a:rPr lang="en-US" sz="1400" dirty="0" smtClean="0">
                <a:solidFill>
                  <a:schemeClr val="tx2">
                    <a:alpha val="99000"/>
                  </a:schemeClr>
                </a:solidFill>
              </a:rPr>
              <a:t>VHD</a:t>
            </a:r>
            <a:r>
              <a:rPr lang="zh-CN" altLang="en-US" sz="1400" dirty="0" smtClean="0">
                <a:solidFill>
                  <a:schemeClr val="tx2">
                    <a:alpha val="99000"/>
                  </a:schemeClr>
                </a:solidFill>
              </a:rPr>
              <a:t>必须是固定大小的磁盘</a:t>
            </a:r>
            <a:r>
              <a:rPr lang="en-US" sz="1400" dirty="0" smtClean="0">
                <a:solidFill>
                  <a:schemeClr val="tx2">
                    <a:alpha val="99000"/>
                  </a:schemeClr>
                </a:solidFill>
              </a:rPr>
              <a:t> </a:t>
            </a:r>
            <a:endParaRPr lang="en-US" sz="1400" dirty="0">
              <a:solidFill>
                <a:schemeClr val="tx2">
                  <a:alpha val="99000"/>
                </a:schemeClr>
              </a:solidFill>
            </a:endParaRPr>
          </a:p>
          <a:p>
            <a:pPr marL="0" indent="0">
              <a:lnSpc>
                <a:spcPct val="90000"/>
              </a:lnSpc>
              <a:spcBef>
                <a:spcPts val="600"/>
              </a:spcBef>
              <a:buNone/>
            </a:pPr>
            <a:r>
              <a:rPr lang="en-US" sz="1200" dirty="0" smtClean="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a:t>
            </a:r>
            <a:r>
              <a:rPr lang="zh-CN" altLang="en-US" sz="1200" dirty="0" smtClean="0">
                <a:solidFill>
                  <a:schemeClr val="tx2">
                    <a:alpha val="99000"/>
                  </a:schemeClr>
                </a:solidFill>
              </a:rPr>
              <a:t>能在上传时转换</a:t>
            </a:r>
            <a:endParaRPr lang="en-US" sz="1200" dirty="0">
              <a:solidFill>
                <a:schemeClr val="tx2">
                  <a:alpha val="99000"/>
                </a:schemeClr>
              </a:solidFill>
            </a:endParaRP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874646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9387</TotalTime>
  <Words>2871</Words>
  <Application>Microsoft Office PowerPoint</Application>
  <PresentationFormat>On-screen Show (16:9)</PresentationFormat>
  <Paragraphs>634</Paragraphs>
  <Slides>52</Slides>
  <Notes>52</Notes>
  <HiddenSlides>0</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70" baseType="lpstr">
      <vt:lpstr>Segoe</vt:lpstr>
      <vt:lpstr>Segoe Light</vt:lpstr>
      <vt:lpstr>宋体</vt:lpstr>
      <vt:lpstr>Arial</vt:lpstr>
      <vt:lpstr>Calibri</vt:lpstr>
      <vt:lpstr>Consolas</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虚拟机</vt:lpstr>
      <vt:lpstr>从公有云到私有云 </vt:lpstr>
      <vt:lpstr>Windows Azure 虚拟机</vt:lpstr>
      <vt:lpstr>IaaS 工作负载 – 一切关于应用</vt:lpstr>
      <vt:lpstr>虚拟机 vs VM 角色</vt:lpstr>
      <vt:lpstr>预览版中可用的镜像</vt:lpstr>
      <vt:lpstr>PowerPoint Presentation</vt:lpstr>
      <vt:lpstr>云优先供应</vt:lpstr>
      <vt:lpstr>创建自己的服务器/VHD</vt:lpstr>
      <vt:lpstr>在云中创建镜像</vt:lpstr>
      <vt:lpstr>Image 可移动性</vt:lpstr>
      <vt:lpstr>磁盘和镜像</vt:lpstr>
      <vt:lpstr>持久化磁盘管理</vt:lpstr>
      <vt:lpstr>持久的磁盘和高耐用性</vt:lpstr>
      <vt:lpstr>持久的磁盘和高耐用性</vt:lpstr>
      <vt:lpstr>虚拟机大小</vt:lpstr>
      <vt:lpstr>磁盘缓存</vt:lpstr>
      <vt:lpstr>虚拟机管理和自动化</vt:lpstr>
      <vt:lpstr>脚本能力</vt:lpstr>
      <vt:lpstr>演示</vt:lpstr>
      <vt:lpstr>PowerPoint Presentation</vt:lpstr>
      <vt:lpstr>云服务，角色和实例 云服务是一个管理，配置，安全，网络和服务模型的边界</vt:lpstr>
      <vt:lpstr>虚拟机 虚拟机是只有一个实例的角色</vt:lpstr>
      <vt:lpstr>虚拟机 多个虚拟机可以在同一个云服务中寄存</vt:lpstr>
      <vt:lpstr>PowerPoint Presentation</vt:lpstr>
      <vt:lpstr>虚拟机名称和DNS</vt:lpstr>
      <vt:lpstr>协议和端点</vt:lpstr>
      <vt:lpstr>端口转发端点</vt:lpstr>
      <vt:lpstr>负载平衡集合</vt:lpstr>
      <vt:lpstr>自定义负载均衡探测</vt:lpstr>
      <vt:lpstr>PowerPoint Presentation</vt:lpstr>
      <vt:lpstr>Service Level Agreements </vt:lpstr>
      <vt:lpstr>故障和更新域</vt:lpstr>
      <vt:lpstr>故障和更新域</vt:lpstr>
      <vt:lpstr>虚拟机的可用集合</vt:lpstr>
      <vt:lpstr>和SLA的关系</vt:lpstr>
      <vt:lpstr>端对端的高可用性解决方案</vt:lpstr>
      <vt:lpstr>备注</vt:lpstr>
      <vt:lpstr>PowerPoint Presentation</vt:lpstr>
      <vt:lpstr>跨内部连接</vt:lpstr>
      <vt:lpstr>Windows Azure 虚拟网络</vt:lpstr>
      <vt:lpstr>虚拟网络场景</vt:lpstr>
      <vt:lpstr>你的应用需要虚拟网络吗？</vt:lpstr>
      <vt:lpstr>支持的VPN设备</vt:lpstr>
      <vt:lpstr>IaaS 和 PaaS   – 协同工作</vt:lpstr>
      <vt:lpstr>PaaS的好处 </vt:lpstr>
      <vt:lpstr>IaaS 和 PaaS</vt:lpstr>
      <vt:lpstr>连接应用程序和虚拟机</vt:lpstr>
      <vt:lpstr>通过虚拟网络连接云服务</vt:lpstr>
      <vt:lpstr>Demo</vt:lpstr>
      <vt:lpstr>总结</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Washam;Junsheng Hao</dc:creator>
  <dc:description>Comprehensive presentation that introduces the technical concepts and business value of Windows Azure Virtual Machines and Virtual Networks
by Michael Washammwasham@microsoft.com</dc:description>
  <cp:lastModifiedBy>Wenming Ye</cp:lastModifiedBy>
  <cp:revision>648</cp:revision>
  <cp:lastPrinted>2012-06-13T17:37:07Z</cp:lastPrinted>
  <dcterms:created xsi:type="dcterms:W3CDTF">2006-08-16T00:00:00Z</dcterms:created>
  <dcterms:modified xsi:type="dcterms:W3CDTF">2013-03-05T05:39:07Z</dcterms:modified>
  <cp:version>1.0.3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